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36" r:id="rId4"/>
    <p:sldId id="258" r:id="rId5"/>
    <p:sldId id="259" r:id="rId6"/>
    <p:sldId id="260" r:id="rId7"/>
    <p:sldId id="261" r:id="rId8"/>
    <p:sldId id="339" r:id="rId9"/>
    <p:sldId id="263" r:id="rId10"/>
    <p:sldId id="265" r:id="rId11"/>
    <p:sldId id="266" r:id="rId12"/>
    <p:sldId id="267" r:id="rId13"/>
    <p:sldId id="269" r:id="rId14"/>
    <p:sldId id="270" r:id="rId15"/>
    <p:sldId id="337" r:id="rId16"/>
    <p:sldId id="271" r:id="rId17"/>
    <p:sldId id="272" r:id="rId18"/>
    <p:sldId id="273" r:id="rId19"/>
    <p:sldId id="274" r:id="rId20"/>
    <p:sldId id="338" r:id="rId21"/>
    <p:sldId id="341" r:id="rId22"/>
    <p:sldId id="275" r:id="rId23"/>
    <p:sldId id="276" r:id="rId24"/>
    <p:sldId id="340" r:id="rId25"/>
    <p:sldId id="277" r:id="rId26"/>
    <p:sldId id="301" r:id="rId27"/>
    <p:sldId id="303" r:id="rId28"/>
    <p:sldId id="304" r:id="rId29"/>
    <p:sldId id="305" r:id="rId30"/>
    <p:sldId id="307" r:id="rId31"/>
    <p:sldId id="306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292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33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DB7"/>
    <a:srgbClr val="FF8B25"/>
    <a:srgbClr val="5195C4"/>
    <a:srgbClr val="04B9CB"/>
    <a:srgbClr val="B5B60B"/>
    <a:srgbClr val="7A7A7A"/>
    <a:srgbClr val="E78CCB"/>
    <a:srgbClr val="854C40"/>
    <a:srgbClr val="8957B6"/>
    <a:srgbClr val="DAC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85" autoAdjust="0"/>
    <p:restoredTop sz="94660"/>
  </p:normalViewPr>
  <p:slideViewPr>
    <p:cSldViewPr snapToGrid="0">
      <p:cViewPr varScale="1">
        <p:scale>
          <a:sx n="77" d="100"/>
          <a:sy n="77" d="100"/>
        </p:scale>
        <p:origin x="54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ADF4-0AEC-0395-A437-EF1BD68AA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E2D6D-9A50-C413-3933-41C91BBCF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DD167-9E7A-7FCC-0DA6-24538D111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D88D-906C-4A89-B4B2-FE314549288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59905-379F-4068-F91C-DD81D2AC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2645B-CE84-E6D2-2501-BA3DC3B51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D722-A3C5-477F-B60D-9A86C8263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68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5E95-6A4A-FAE1-9A64-C8BDD441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1A55D-2E3A-C1E2-409C-41883DC1E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9CEF7-5904-8477-8F68-EEF949196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D88D-906C-4A89-B4B2-FE314549288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12EC-A5B2-7ABE-CD75-D6612C87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31BA4-10DD-9A35-DC06-C0244B8B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D722-A3C5-477F-B60D-9A86C8263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97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43B3F1-A676-E218-E0E1-F387CE723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5E7371-3CF6-406E-1A0D-EE875876B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94BAA-63D5-7B53-E1D5-4A310FAD9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D88D-906C-4A89-B4B2-FE314549288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43BD5-9630-5BFF-A55A-329C1E9AC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C6DE8-C694-6E55-DCC9-A754DDE1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D722-A3C5-477F-B60D-9A86C8263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85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0FABC-193C-1FF8-63A7-F23A4790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2B539-D695-CA7D-DCD9-0D15F720F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5E459-61A8-F8F8-7D36-5BCDEF873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D88D-906C-4A89-B4B2-FE314549288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CC144-8281-D191-C0B9-DE82867E0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BF7FA-5F1F-6D09-2CD7-E6FC2CDFB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D722-A3C5-477F-B60D-9A86C8263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3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156F2-D6C5-2830-D7EA-D1C330A4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FFA57-BBB3-6389-244F-3A3A7E999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B203B-7356-7591-98AD-D86566E56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D88D-906C-4A89-B4B2-FE314549288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D04CC-6F23-293F-80F2-D1B20473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6281C-71E0-125F-E8E4-8D8D882CF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D722-A3C5-477F-B60D-9A86C8263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8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DFF3-8320-463D-E228-BAB88B72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3613-B474-DA18-279C-C5813955D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23B2C-3A75-A7A6-BB7E-EB17C15F0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172B0-D309-D86A-A050-9045DD94A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D88D-906C-4A89-B4B2-FE314549288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5743F-D43B-5947-95A2-B59C0933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8E9E7-2C41-0158-D37B-D1C0FD7D6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D722-A3C5-477F-B60D-9A86C8263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43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F507-4021-24BA-D8AB-987C20D45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B6435-65C7-D11B-959C-0699F7B54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E2359-951A-6BDE-55BD-B5F9B095E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ACD7C6-DA8E-6508-0026-A1E37A184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F64D4-BECE-E6C0-635A-3FF1D440D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012E61-BF4A-0463-480E-33C1EB686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D88D-906C-4A89-B4B2-FE314549288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B60ABA-B407-DD15-E9F4-5BF2B198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CD88F-8532-AD5E-58CC-4F5D3499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D722-A3C5-477F-B60D-9A86C8263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8F40-33BF-AB75-E543-8A6A02B03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1B0628-CBFD-C599-2A8B-576F1E098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D88D-906C-4A89-B4B2-FE314549288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5641E-1314-06D6-2C75-D0FEBC80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2623F-C870-69FC-EB1E-4F8F1156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D722-A3C5-477F-B60D-9A86C8263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3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9A7C1-6554-05FA-0F60-668DCF272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D88D-906C-4A89-B4B2-FE314549288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420C03-744D-3B99-59EB-9D92AAE4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96BB9-7FF6-5D59-03E0-12B628C4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D722-A3C5-477F-B60D-9A86C8263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5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712A-D087-9120-46E4-75D93EE2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1283A-2925-342C-75EC-5548C42A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6E77B-68FF-0D9D-5435-E8AF28707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99E31-003A-8458-B5B5-863685A3A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D88D-906C-4A89-B4B2-FE314549288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12720-BE6B-3522-1D35-26B7395E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234B9-7FA5-B9C0-828F-19FF6A65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D722-A3C5-477F-B60D-9A86C8263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97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838D-A766-F7F3-C3DE-D19AC7188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D66294-46DF-38D5-DB6C-ECAFE2A722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4A1689-379D-2D46-B084-74ECE5C69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5F621-C0C1-928E-D008-B34871151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D88D-906C-4A89-B4B2-FE314549288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0B916-937A-2168-6B26-FC2B17D10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28236-F043-B439-30FA-ED218E6C2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BD722-A3C5-477F-B60D-9A86C8263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90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7435E2-7FDB-6BF1-4A1B-4E88E74C5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BA048-17B5-9D53-FDCA-479800775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B6791-C9DF-60E5-ACC6-61B6D2073F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8D88D-906C-4A89-B4B2-FE314549288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2832E-B026-09F7-E662-596CCECB19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76B04-E221-940B-FB90-B3FCAB64F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BD722-A3C5-477F-B60D-9A86C8263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8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93458C2-481B-1FCD-5469-EE5155CC3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84" y="0"/>
            <a:ext cx="1147803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454BCD-841F-4DC1-612C-6E076948BCD7}"/>
              </a:ext>
            </a:extLst>
          </p:cNvPr>
          <p:cNvSpPr txBox="1"/>
          <p:nvPr/>
        </p:nvSpPr>
        <p:spPr>
          <a:xfrm>
            <a:off x="2713822" y="1079653"/>
            <a:ext cx="676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  <a:latin typeface="+mj-lt"/>
              </a:rPr>
              <a:t>iFAMS</a:t>
            </a:r>
            <a:r>
              <a:rPr lang="en-US" sz="2800" b="1" dirty="0">
                <a:solidFill>
                  <a:srgbClr val="FF0000"/>
                </a:solidFill>
                <a:latin typeface="+mj-lt"/>
              </a:rPr>
              <a:t> v. 6.3 Quant Demo</a:t>
            </a:r>
          </a:p>
        </p:txBody>
      </p:sp>
    </p:spTree>
    <p:extLst>
      <p:ext uri="{BB962C8B-B14F-4D97-AF65-F5344CB8AC3E}">
        <p14:creationId xmlns:p14="http://schemas.microsoft.com/office/powerpoint/2010/main" val="3252346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3449F-72AC-39BA-96D4-A9918A58D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18" y="0"/>
            <a:ext cx="1149936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7F5282-B159-6D90-3C3F-F5BFB32AD1A8}"/>
              </a:ext>
            </a:extLst>
          </p:cNvPr>
          <p:cNvSpPr txBox="1"/>
          <p:nvPr/>
        </p:nvSpPr>
        <p:spPr>
          <a:xfrm>
            <a:off x="645041" y="614843"/>
            <a:ext cx="384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Processed as STFT…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A8960DC7-7EA6-04C3-6520-39BAA8C6E82F}"/>
              </a:ext>
            </a:extLst>
          </p:cNvPr>
          <p:cNvSpPr/>
          <p:nvPr/>
        </p:nvSpPr>
        <p:spPr>
          <a:xfrm rot="5400000">
            <a:off x="3684179" y="4492260"/>
            <a:ext cx="648589" cy="1446028"/>
          </a:xfrm>
          <a:prstGeom prst="leftBrace">
            <a:avLst>
              <a:gd name="adj1" fmla="val 0"/>
              <a:gd name="adj2" fmla="val 6838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9C180B20-DA2C-0C8E-8D91-734144D11DEF}"/>
              </a:ext>
            </a:extLst>
          </p:cNvPr>
          <p:cNvSpPr/>
          <p:nvPr/>
        </p:nvSpPr>
        <p:spPr>
          <a:xfrm rot="5400000">
            <a:off x="5004390" y="4706683"/>
            <a:ext cx="648588" cy="1017181"/>
          </a:xfrm>
          <a:prstGeom prst="leftBrace">
            <a:avLst>
              <a:gd name="adj1" fmla="val 0"/>
              <a:gd name="adj2" fmla="val 2595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8EB90-6060-FF59-B4E1-9938EC293D52}"/>
              </a:ext>
            </a:extLst>
          </p:cNvPr>
          <p:cNvSpPr txBox="1"/>
          <p:nvPr/>
        </p:nvSpPr>
        <p:spPr>
          <a:xfrm>
            <a:off x="3285459" y="4521647"/>
            <a:ext cx="113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BSA signal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5B79D-B835-1562-E347-08973F624077}"/>
              </a:ext>
            </a:extLst>
          </p:cNvPr>
          <p:cNvSpPr txBox="1"/>
          <p:nvPr/>
        </p:nvSpPr>
        <p:spPr>
          <a:xfrm>
            <a:off x="4706890" y="4303130"/>
            <a:ext cx="1130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NIST mAb signal</a:t>
            </a:r>
          </a:p>
        </p:txBody>
      </p:sp>
    </p:spTree>
    <p:extLst>
      <p:ext uri="{BB962C8B-B14F-4D97-AF65-F5344CB8AC3E}">
        <p14:creationId xmlns:p14="http://schemas.microsoft.com/office/powerpoint/2010/main" val="3321618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A27BB8-B59E-E409-BF05-541DA33D5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43" y="0"/>
            <a:ext cx="11494713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3B87BA-4AD8-271E-5DD6-DFFA05142283}"/>
              </a:ext>
            </a:extLst>
          </p:cNvPr>
          <p:cNvSpPr/>
          <p:nvPr/>
        </p:nvSpPr>
        <p:spPr>
          <a:xfrm>
            <a:off x="1743719" y="286154"/>
            <a:ext cx="988848" cy="171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9571A-49CA-1130-C7E1-4A334F473B6B}"/>
              </a:ext>
            </a:extLst>
          </p:cNvPr>
          <p:cNvSpPr/>
          <p:nvPr/>
        </p:nvSpPr>
        <p:spPr>
          <a:xfrm>
            <a:off x="1872256" y="828168"/>
            <a:ext cx="1274981" cy="171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C63C6-B251-4894-553D-4D3E8AA784E5}"/>
              </a:ext>
            </a:extLst>
          </p:cNvPr>
          <p:cNvSpPr txBox="1"/>
          <p:nvPr/>
        </p:nvSpPr>
        <p:spPr>
          <a:xfrm>
            <a:off x="4364100" y="541908"/>
            <a:ext cx="626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Adjusting the data domain can help focus the search</a:t>
            </a:r>
          </a:p>
        </p:txBody>
      </p:sp>
    </p:spTree>
    <p:extLst>
      <p:ext uri="{BB962C8B-B14F-4D97-AF65-F5344CB8AC3E}">
        <p14:creationId xmlns:p14="http://schemas.microsoft.com/office/powerpoint/2010/main" val="20902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DDCCD-DAA4-6988-4DFB-15F0C96A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81" y="0"/>
            <a:ext cx="11482638" cy="685800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DDBA30A-DF68-A955-A07F-9F7DB9A57F48}"/>
              </a:ext>
            </a:extLst>
          </p:cNvPr>
          <p:cNvCxnSpPr>
            <a:cxnSpLocks/>
          </p:cNvCxnSpPr>
          <p:nvPr/>
        </p:nvCxnSpPr>
        <p:spPr>
          <a:xfrm flipV="1">
            <a:off x="949842" y="2222203"/>
            <a:ext cx="0" cy="19695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7F5C68-2EDA-C05D-9A30-D5675102944F}"/>
              </a:ext>
            </a:extLst>
          </p:cNvPr>
          <p:cNvCxnSpPr>
            <a:cxnSpLocks/>
          </p:cNvCxnSpPr>
          <p:nvPr/>
        </p:nvCxnSpPr>
        <p:spPr>
          <a:xfrm flipV="1">
            <a:off x="2002465" y="2493333"/>
            <a:ext cx="0" cy="10154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7193521-4543-24F6-E7D0-0C64B4A079E3}"/>
              </a:ext>
            </a:extLst>
          </p:cNvPr>
          <p:cNvSpPr/>
          <p:nvPr/>
        </p:nvSpPr>
        <p:spPr>
          <a:xfrm>
            <a:off x="851530" y="1848894"/>
            <a:ext cx="1274981" cy="171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713CC-5BFE-007D-139B-56AE157FB82C}"/>
              </a:ext>
            </a:extLst>
          </p:cNvPr>
          <p:cNvSpPr txBox="1"/>
          <p:nvPr/>
        </p:nvSpPr>
        <p:spPr>
          <a:xfrm>
            <a:off x="751367" y="4191731"/>
            <a:ext cx="2750288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Saves a copy of the truncated MS data as a CSV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CCA4F-ACFA-E17D-77CF-F147F0BF110C}"/>
              </a:ext>
            </a:extLst>
          </p:cNvPr>
          <p:cNvSpPr txBox="1"/>
          <p:nvPr/>
        </p:nvSpPr>
        <p:spPr>
          <a:xfrm>
            <a:off x="1828800" y="3508744"/>
            <a:ext cx="2750288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Replots all spectra with the original MS domain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9BF8B-C2F1-E8B4-909E-BECAD194827B}"/>
              </a:ext>
            </a:extLst>
          </p:cNvPr>
          <p:cNvSpPr txBox="1"/>
          <p:nvPr/>
        </p:nvSpPr>
        <p:spPr>
          <a:xfrm>
            <a:off x="7137991" y="696112"/>
            <a:ext cx="2750288" cy="203132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After replotting over the new domain, close out the dialog box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The new domain is stored and exported with batch parameters</a:t>
            </a:r>
          </a:p>
        </p:txBody>
      </p:sp>
    </p:spTree>
    <p:extLst>
      <p:ext uri="{BB962C8B-B14F-4D97-AF65-F5344CB8AC3E}">
        <p14:creationId xmlns:p14="http://schemas.microsoft.com/office/powerpoint/2010/main" val="1465486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F57378-2E58-8694-8B5B-796B19E0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93" y="0"/>
            <a:ext cx="1148421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10C0B3-B0C8-F086-A0DF-93C6CA45C208}"/>
              </a:ext>
            </a:extLst>
          </p:cNvPr>
          <p:cNvSpPr/>
          <p:nvPr/>
        </p:nvSpPr>
        <p:spPr>
          <a:xfrm>
            <a:off x="1743719" y="286154"/>
            <a:ext cx="988848" cy="171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E9B7D7-3EA3-F687-FC45-A20831F1A833}"/>
              </a:ext>
            </a:extLst>
          </p:cNvPr>
          <p:cNvSpPr/>
          <p:nvPr/>
        </p:nvSpPr>
        <p:spPr>
          <a:xfrm>
            <a:off x="1893521" y="497877"/>
            <a:ext cx="1381307" cy="171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7CCE5-CE24-5524-A939-A3007E5F4C74}"/>
              </a:ext>
            </a:extLst>
          </p:cNvPr>
          <p:cNvSpPr txBox="1"/>
          <p:nvPr/>
        </p:nvSpPr>
        <p:spPr>
          <a:xfrm>
            <a:off x="4364100" y="541908"/>
            <a:ext cx="626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Adjusting the STFT parameters can improve signal isolation</a:t>
            </a:r>
          </a:p>
        </p:txBody>
      </p:sp>
    </p:spTree>
    <p:extLst>
      <p:ext uri="{BB962C8B-B14F-4D97-AF65-F5344CB8AC3E}">
        <p14:creationId xmlns:p14="http://schemas.microsoft.com/office/powerpoint/2010/main" val="744327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176ED-0BC8-B665-F88B-84D3C98C6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87" y="0"/>
            <a:ext cx="11500826" cy="6858000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17CD0E16-B58A-B822-148A-A7AA44FC91B7}"/>
              </a:ext>
            </a:extLst>
          </p:cNvPr>
          <p:cNvSpPr/>
          <p:nvPr/>
        </p:nvSpPr>
        <p:spPr>
          <a:xfrm>
            <a:off x="6709146" y="2668772"/>
            <a:ext cx="414670" cy="1924493"/>
          </a:xfrm>
          <a:prstGeom prst="leftBrace">
            <a:avLst>
              <a:gd name="adj1" fmla="val 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7D53D-9C34-F426-E614-0A535EE22255}"/>
              </a:ext>
            </a:extLst>
          </p:cNvPr>
          <p:cNvSpPr txBox="1"/>
          <p:nvPr/>
        </p:nvSpPr>
        <p:spPr>
          <a:xfrm>
            <a:off x="4444411" y="3307852"/>
            <a:ext cx="2286002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STFT parameters for manual adjustment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65779B0-ABE1-BBDD-B849-64467ECBECFE}"/>
              </a:ext>
            </a:extLst>
          </p:cNvPr>
          <p:cNvSpPr/>
          <p:nvPr/>
        </p:nvSpPr>
        <p:spPr>
          <a:xfrm rot="10800000">
            <a:off x="9604746" y="2757377"/>
            <a:ext cx="414670" cy="1070344"/>
          </a:xfrm>
          <a:prstGeom prst="leftBrace">
            <a:avLst>
              <a:gd name="adj1" fmla="val 0"/>
              <a:gd name="adj2" fmla="val 8178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C703A-A450-6541-8088-3CE52EC97421}"/>
              </a:ext>
            </a:extLst>
          </p:cNvPr>
          <p:cNvSpPr txBox="1"/>
          <p:nvPr/>
        </p:nvSpPr>
        <p:spPr>
          <a:xfrm>
            <a:off x="9998150" y="2668772"/>
            <a:ext cx="1826997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Automatic STFT adjustment tools</a:t>
            </a:r>
          </a:p>
        </p:txBody>
      </p:sp>
    </p:spTree>
    <p:extLst>
      <p:ext uri="{BB962C8B-B14F-4D97-AF65-F5344CB8AC3E}">
        <p14:creationId xmlns:p14="http://schemas.microsoft.com/office/powerpoint/2010/main" val="2146546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176ED-0BC8-B665-F88B-84D3C98C6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87" y="0"/>
            <a:ext cx="1150082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A70A9C-9EC3-345B-94A8-F1997B274895}"/>
              </a:ext>
            </a:extLst>
          </p:cNvPr>
          <p:cNvSpPr txBox="1"/>
          <p:nvPr/>
        </p:nvSpPr>
        <p:spPr>
          <a:xfrm>
            <a:off x="1681007" y="2040641"/>
            <a:ext cx="4404360" cy="4247317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Determines pixel dimensions in spectrogram. </a:t>
            </a:r>
          </a:p>
          <a:p>
            <a:r>
              <a:rPr lang="en-US" dirty="0">
                <a:solidFill>
                  <a:srgbClr val="FF0000"/>
                </a:solidFill>
              </a:rPr>
              <a:t>A higher number results in flatter and wider pixels (higher frequency resolution)</a:t>
            </a:r>
          </a:p>
          <a:p>
            <a:r>
              <a:rPr lang="en-US" dirty="0">
                <a:solidFill>
                  <a:srgbClr val="FF0000"/>
                </a:solidFill>
              </a:rPr>
              <a:t>A lower number results in taller and narrower pixels (higher mass resolution)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Adjusts heat map scale for visualization.</a:t>
            </a:r>
          </a:p>
          <a:p>
            <a:r>
              <a:rPr lang="en-US" dirty="0">
                <a:solidFill>
                  <a:srgbClr val="FF0000"/>
                </a:solidFill>
              </a:rPr>
              <a:t>Lower values will dilate red features</a:t>
            </a:r>
          </a:p>
          <a:p>
            <a:r>
              <a:rPr lang="en-US" dirty="0">
                <a:solidFill>
                  <a:srgbClr val="FF0000"/>
                </a:solidFill>
              </a:rPr>
              <a:t>Higher values will constrict red features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Determines the number of pixels. The default is ten times the number of data points. Higher values increase the number of pixels which results in a “smoothing” effect on the spectrogram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3C815E-E2A2-AF99-E060-CC657385CCF2}"/>
              </a:ext>
            </a:extLst>
          </p:cNvPr>
          <p:cNvSpPr/>
          <p:nvPr/>
        </p:nvSpPr>
        <p:spPr>
          <a:xfrm>
            <a:off x="1671863" y="2043999"/>
            <a:ext cx="4413504" cy="146304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8745D1-C600-72D4-90AB-DB3CDA23077C}"/>
              </a:ext>
            </a:extLst>
          </p:cNvPr>
          <p:cNvSpPr/>
          <p:nvPr/>
        </p:nvSpPr>
        <p:spPr>
          <a:xfrm>
            <a:off x="1671863" y="3671631"/>
            <a:ext cx="4413504" cy="95433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BAEF59-80BD-2A71-3916-26DFEB89075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085367" y="2775519"/>
            <a:ext cx="1050878" cy="4206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900F7A-7174-5870-32F2-A1E806FB285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085367" y="3661858"/>
            <a:ext cx="1050878" cy="4869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B123601-5850-ECD4-8BF1-6DE2A6969CC0}"/>
              </a:ext>
            </a:extLst>
          </p:cNvPr>
          <p:cNvSpPr/>
          <p:nvPr/>
        </p:nvSpPr>
        <p:spPr>
          <a:xfrm>
            <a:off x="1671863" y="4790556"/>
            <a:ext cx="4413504" cy="145075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990F0C-6F27-5A2C-EEE9-7FEB8957059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6085367" y="4106849"/>
            <a:ext cx="1050878" cy="14090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136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7B2911-FC8D-140D-F8A3-A1F7F28BE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47" y="0"/>
            <a:ext cx="11496305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875089-7D4E-D04C-43B9-67191F23FC4D}"/>
              </a:ext>
            </a:extLst>
          </p:cNvPr>
          <p:cNvSpPr/>
          <p:nvPr/>
        </p:nvSpPr>
        <p:spPr>
          <a:xfrm>
            <a:off x="8443178" y="3092221"/>
            <a:ext cx="732721" cy="182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011B3F-88CD-6340-C0B2-03593C3A832A}"/>
              </a:ext>
            </a:extLst>
          </p:cNvPr>
          <p:cNvSpPr/>
          <p:nvPr/>
        </p:nvSpPr>
        <p:spPr>
          <a:xfrm>
            <a:off x="8506975" y="3534401"/>
            <a:ext cx="1062327" cy="208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8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EB8733-ECE8-D92F-1C96-E13E435A1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42" y="0"/>
            <a:ext cx="1149031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564CF5-9BE4-5A0B-E7F8-EB3758BAA737}"/>
              </a:ext>
            </a:extLst>
          </p:cNvPr>
          <p:cNvSpPr/>
          <p:nvPr/>
        </p:nvSpPr>
        <p:spPr>
          <a:xfrm>
            <a:off x="8506975" y="3534401"/>
            <a:ext cx="1062327" cy="208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29DEF6-E3A3-B1D7-8D8D-37D7005F301E}"/>
              </a:ext>
            </a:extLst>
          </p:cNvPr>
          <p:cNvSpPr txBox="1"/>
          <p:nvPr/>
        </p:nvSpPr>
        <p:spPr>
          <a:xfrm>
            <a:off x="8400645" y="3962883"/>
            <a:ext cx="3114411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Decreases FFT channels to increase mass resolution in the spectrogram at the expense of frequency resolution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5B3018-B2F9-8BA1-D933-8ED5E672E904}"/>
              </a:ext>
            </a:extLst>
          </p:cNvPr>
          <p:cNvCxnSpPr>
            <a:cxnSpLocks/>
          </p:cNvCxnSpPr>
          <p:nvPr/>
        </p:nvCxnSpPr>
        <p:spPr>
          <a:xfrm flipV="1">
            <a:off x="8562752" y="3468467"/>
            <a:ext cx="0" cy="4944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562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0A94D0-9F5B-C0FF-1BCF-EB8A7A2C6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33" y="-9144"/>
            <a:ext cx="1148253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7C43F8-3937-F6DA-6767-9F8E5FADBE49}"/>
              </a:ext>
            </a:extLst>
          </p:cNvPr>
          <p:cNvSpPr txBox="1"/>
          <p:nvPr/>
        </p:nvSpPr>
        <p:spPr>
          <a:xfrm>
            <a:off x="4922875" y="519141"/>
            <a:ext cx="5553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Removing high mass resolution for this example…</a:t>
            </a:r>
          </a:p>
          <a:p>
            <a:r>
              <a:rPr lang="en-US" dirty="0">
                <a:solidFill>
                  <a:srgbClr val="FF0000"/>
                </a:solidFill>
              </a:rPr>
              <a:t>We are ready to select signal from the spectrogram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75E522-010A-C81D-8DF7-1F2581D4D392}"/>
              </a:ext>
            </a:extLst>
          </p:cNvPr>
          <p:cNvSpPr/>
          <p:nvPr/>
        </p:nvSpPr>
        <p:spPr>
          <a:xfrm>
            <a:off x="1743719" y="286154"/>
            <a:ext cx="988848" cy="171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29D73-1FDD-9B43-E08A-902963CF1B27}"/>
              </a:ext>
            </a:extLst>
          </p:cNvPr>
          <p:cNvSpPr/>
          <p:nvPr/>
        </p:nvSpPr>
        <p:spPr>
          <a:xfrm>
            <a:off x="1936051" y="1220891"/>
            <a:ext cx="1381307" cy="171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535162-4FE1-6780-D01C-5A913A7B87B6}"/>
              </a:ext>
            </a:extLst>
          </p:cNvPr>
          <p:cNvSpPr txBox="1"/>
          <p:nvPr/>
        </p:nvSpPr>
        <p:spPr>
          <a:xfrm>
            <a:off x="6995161" y="1473854"/>
            <a:ext cx="3264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Once selections are started, do not readjust STFT spectrogram parameters </a:t>
            </a:r>
          </a:p>
        </p:txBody>
      </p:sp>
    </p:spTree>
    <p:extLst>
      <p:ext uri="{BB962C8B-B14F-4D97-AF65-F5344CB8AC3E}">
        <p14:creationId xmlns:p14="http://schemas.microsoft.com/office/powerpoint/2010/main" val="3555576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3AEBC-9FB3-8A1A-4CDB-0EDBCFDA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87" y="0"/>
            <a:ext cx="1150082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A9DE8A-1AC0-3BDD-0D20-2576EF62723F}"/>
              </a:ext>
            </a:extLst>
          </p:cNvPr>
          <p:cNvSpPr/>
          <p:nvPr/>
        </p:nvSpPr>
        <p:spPr>
          <a:xfrm>
            <a:off x="7719237" y="1212112"/>
            <a:ext cx="574158" cy="159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09AC5-C4D1-273D-06B8-00EEC27723B8}"/>
              </a:ext>
            </a:extLst>
          </p:cNvPr>
          <p:cNvSpPr txBox="1"/>
          <p:nvPr/>
        </p:nvSpPr>
        <p:spPr>
          <a:xfrm>
            <a:off x="8293395" y="3027218"/>
            <a:ext cx="3114411" cy="147732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Entering ion mass works well for isotope resolved signal.</a:t>
            </a:r>
          </a:p>
          <a:p>
            <a:r>
              <a:rPr lang="en-US" dirty="0">
                <a:solidFill>
                  <a:srgbClr val="FF0000"/>
                </a:solidFill>
              </a:rPr>
              <a:t>Manually selecting two adjacent signals works well for most types of signal.</a:t>
            </a:r>
          </a:p>
        </p:txBody>
      </p:sp>
    </p:spTree>
    <p:extLst>
      <p:ext uri="{BB962C8B-B14F-4D97-AF65-F5344CB8AC3E}">
        <p14:creationId xmlns:p14="http://schemas.microsoft.com/office/powerpoint/2010/main" val="332477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BC37A6-3218-8819-A691-7A75FB94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87" y="0"/>
            <a:ext cx="1146902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B78B68-5BB4-38E2-93AA-E10CCF8F3FA3}"/>
              </a:ext>
            </a:extLst>
          </p:cNvPr>
          <p:cNvSpPr/>
          <p:nvPr/>
        </p:nvSpPr>
        <p:spPr>
          <a:xfrm>
            <a:off x="361487" y="318053"/>
            <a:ext cx="282569" cy="135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F8B092-6F99-4B0E-C8CF-B8E89B323B4D}"/>
              </a:ext>
            </a:extLst>
          </p:cNvPr>
          <p:cNvSpPr txBox="1"/>
          <p:nvPr/>
        </p:nvSpPr>
        <p:spPr>
          <a:xfrm>
            <a:off x="502770" y="5603946"/>
            <a:ext cx="762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Keep GUI file/executable in the same location as the “iFAMS Fun” folder</a:t>
            </a:r>
          </a:p>
        </p:txBody>
      </p:sp>
    </p:spTree>
    <p:extLst>
      <p:ext uri="{BB962C8B-B14F-4D97-AF65-F5344CB8AC3E}">
        <p14:creationId xmlns:p14="http://schemas.microsoft.com/office/powerpoint/2010/main" val="4030376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3AEBC-9FB3-8A1A-4CDB-0EDBCFDA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87" y="0"/>
            <a:ext cx="1150082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A5C609-8100-385C-60DC-CFA8AEAD41CA}"/>
              </a:ext>
            </a:extLst>
          </p:cNvPr>
          <p:cNvSpPr txBox="1"/>
          <p:nvPr/>
        </p:nvSpPr>
        <p:spPr>
          <a:xfrm>
            <a:off x="3090672" y="1308146"/>
            <a:ext cx="3763422" cy="4031873"/>
          </a:xfrm>
          <a:prstGeom prst="rect">
            <a:avLst/>
          </a:prstGeom>
          <a:solidFill>
            <a:schemeClr val="bg1">
              <a:alpha val="80000"/>
            </a:schemeClr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These options are selected by default and are recommended for most cases.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For particularly challenging cases:</a:t>
            </a:r>
          </a:p>
          <a:p>
            <a:endParaRPr lang="en-US" sz="1100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The top option adjusts each box when making selections. If deselected, the selections are made with average box shapes positioned about maxima.</a:t>
            </a:r>
          </a:p>
          <a:p>
            <a:endParaRPr lang="en-US" sz="1100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The bottom option selects a range a charge states that pass an abundance threshold. If deselected, the range selected will include every possible charge state in the m/z range.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5BC45C5-9BA8-9442-C1F9-77F05CC1CD93}"/>
              </a:ext>
            </a:extLst>
          </p:cNvPr>
          <p:cNvSpPr/>
          <p:nvPr/>
        </p:nvSpPr>
        <p:spPr>
          <a:xfrm>
            <a:off x="6854094" y="2133108"/>
            <a:ext cx="648589" cy="344916"/>
          </a:xfrm>
          <a:prstGeom prst="leftBrace">
            <a:avLst>
              <a:gd name="adj1" fmla="val 0"/>
              <a:gd name="adj2" fmla="val 6838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8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3AEBC-9FB3-8A1A-4CDB-0EDBCFDA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87" y="0"/>
            <a:ext cx="1150082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A9DE8A-1AC0-3BDD-0D20-2576EF62723F}"/>
              </a:ext>
            </a:extLst>
          </p:cNvPr>
          <p:cNvSpPr/>
          <p:nvPr/>
        </p:nvSpPr>
        <p:spPr>
          <a:xfrm>
            <a:off x="7719237" y="1212112"/>
            <a:ext cx="574158" cy="159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375FC5-23EB-BD29-E45C-66AD26454DF3}"/>
              </a:ext>
            </a:extLst>
          </p:cNvPr>
          <p:cNvSpPr/>
          <p:nvPr/>
        </p:nvSpPr>
        <p:spPr>
          <a:xfrm rot="161402">
            <a:off x="3992474" y="2968803"/>
            <a:ext cx="1862083" cy="2229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B84E4-BBCC-39DA-336A-7152DBFDE41B}"/>
              </a:ext>
            </a:extLst>
          </p:cNvPr>
          <p:cNvSpPr txBox="1"/>
          <p:nvPr/>
        </p:nvSpPr>
        <p:spPr>
          <a:xfrm>
            <a:off x="4270035" y="576072"/>
            <a:ext cx="2039325" cy="64633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Fundamental signal for NIST mAb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727FCA-F20F-9622-7F0A-F918D7ED4972}"/>
              </a:ext>
            </a:extLst>
          </p:cNvPr>
          <p:cNvCxnSpPr>
            <a:cxnSpLocks/>
          </p:cNvCxnSpPr>
          <p:nvPr/>
        </p:nvCxnSpPr>
        <p:spPr>
          <a:xfrm flipH="1">
            <a:off x="4270035" y="1222403"/>
            <a:ext cx="201381" cy="17028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A966D8-43BE-0771-9994-D7F48F793D54}"/>
              </a:ext>
            </a:extLst>
          </p:cNvPr>
          <p:cNvCxnSpPr>
            <a:cxnSpLocks/>
          </p:cNvCxnSpPr>
          <p:nvPr/>
        </p:nvCxnSpPr>
        <p:spPr>
          <a:xfrm>
            <a:off x="6043165" y="1222403"/>
            <a:ext cx="734569" cy="18578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0CC451-D865-42E2-D8E3-915A7AB70200}"/>
              </a:ext>
            </a:extLst>
          </p:cNvPr>
          <p:cNvSpPr txBox="1"/>
          <p:nvPr/>
        </p:nvSpPr>
        <p:spPr>
          <a:xfrm>
            <a:off x="6777734" y="3564000"/>
            <a:ext cx="4121914" cy="1477328"/>
          </a:xfrm>
          <a:prstGeom prst="rect">
            <a:avLst/>
          </a:prstGeom>
          <a:solidFill>
            <a:schemeClr val="bg1">
              <a:alpha val="80000"/>
            </a:schemeClr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 two adjacent fundamental signals: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Draw one box on the spectrogram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“Add Gabor selection” (ctrl + e)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“Save Gabor selection” (ctrl + s)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Repeat 1-3 for adjacent signal</a:t>
            </a:r>
          </a:p>
        </p:txBody>
      </p:sp>
    </p:spTree>
    <p:extLst>
      <p:ext uri="{BB962C8B-B14F-4D97-AF65-F5344CB8AC3E}">
        <p14:creationId xmlns:p14="http://schemas.microsoft.com/office/powerpoint/2010/main" val="43414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407711-41A0-FAE3-AC67-0F6435F7D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43" y="0"/>
            <a:ext cx="11494713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F5FCD9-A83B-B41C-6D20-9C5EED9507D5}"/>
              </a:ext>
            </a:extLst>
          </p:cNvPr>
          <p:cNvSpPr txBox="1"/>
          <p:nvPr/>
        </p:nvSpPr>
        <p:spPr>
          <a:xfrm>
            <a:off x="6973611" y="3791712"/>
            <a:ext cx="28032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Inverse FT spectra populate here as selections are made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47CC4-43FF-A060-8EC7-D7ECABD173C3}"/>
              </a:ext>
            </a:extLst>
          </p:cNvPr>
          <p:cNvSpPr txBox="1"/>
          <p:nvPr/>
        </p:nvSpPr>
        <p:spPr>
          <a:xfrm>
            <a:off x="10101624" y="2325064"/>
            <a:ext cx="1685071" cy="12003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Press “Go” once two adjacent signals have been selected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6506C7-7DAF-D49B-7FD4-9A045DF02CFB}"/>
              </a:ext>
            </a:extLst>
          </p:cNvPr>
          <p:cNvSpPr/>
          <p:nvPr/>
        </p:nvSpPr>
        <p:spPr>
          <a:xfrm>
            <a:off x="8189328" y="2560320"/>
            <a:ext cx="1049898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16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04EFB2-457C-62F8-BFA9-BF8CE22BA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9" y="0"/>
            <a:ext cx="11470581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0308C0-9BC3-A900-1C95-2D4026575136}"/>
              </a:ext>
            </a:extLst>
          </p:cNvPr>
          <p:cNvSpPr txBox="1"/>
          <p:nvPr/>
        </p:nvSpPr>
        <p:spPr>
          <a:xfrm>
            <a:off x="6772656" y="1439608"/>
            <a:ext cx="2353056" cy="12003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Spectrogram slice (shown in orange) helps with verifying charge state selections</a:t>
            </a:r>
          </a:p>
        </p:txBody>
      </p:sp>
    </p:spTree>
    <p:extLst>
      <p:ext uri="{BB962C8B-B14F-4D97-AF65-F5344CB8AC3E}">
        <p14:creationId xmlns:p14="http://schemas.microsoft.com/office/powerpoint/2010/main" val="3810991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04EFB2-457C-62F8-BFA9-BF8CE22BA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9" y="0"/>
            <a:ext cx="1147058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C08506-DC66-0082-B958-094007E4BC8C}"/>
              </a:ext>
            </a:extLst>
          </p:cNvPr>
          <p:cNvSpPr/>
          <p:nvPr/>
        </p:nvSpPr>
        <p:spPr>
          <a:xfrm>
            <a:off x="2136000" y="5093208"/>
            <a:ext cx="1786776" cy="201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E148E0-7011-E0D4-9229-348906A51CFD}"/>
              </a:ext>
            </a:extLst>
          </p:cNvPr>
          <p:cNvCxnSpPr>
            <a:cxnSpLocks/>
          </p:cNvCxnSpPr>
          <p:nvPr/>
        </p:nvCxnSpPr>
        <p:spPr>
          <a:xfrm flipH="1">
            <a:off x="2727636" y="4334256"/>
            <a:ext cx="603504" cy="1554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604C69-AA5E-6D78-F1A2-93CF5CA27435}"/>
              </a:ext>
            </a:extLst>
          </p:cNvPr>
          <p:cNvSpPr txBox="1"/>
          <p:nvPr/>
        </p:nvSpPr>
        <p:spPr>
          <a:xfrm>
            <a:off x="3331140" y="3941064"/>
            <a:ext cx="4349820" cy="64633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Suggested number of harmonics is editable (1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harmonic = fundamental)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44607-FBF2-9DFD-8186-E9D15013A280}"/>
              </a:ext>
            </a:extLst>
          </p:cNvPr>
          <p:cNvSpPr txBox="1"/>
          <p:nvPr/>
        </p:nvSpPr>
        <p:spPr>
          <a:xfrm>
            <a:off x="512064" y="1292197"/>
            <a:ext cx="1536192" cy="14773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Individual charge states can be selected from deconvolution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238223-3D63-5ACD-C1EE-8CE44C2672B8}"/>
              </a:ext>
            </a:extLst>
          </p:cNvPr>
          <p:cNvSpPr txBox="1"/>
          <p:nvPr/>
        </p:nvSpPr>
        <p:spPr>
          <a:xfrm>
            <a:off x="3944042" y="4870626"/>
            <a:ext cx="2871540" cy="64633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Allows multiple proteins to be processed one at a time</a:t>
            </a:r>
          </a:p>
        </p:txBody>
      </p:sp>
    </p:spTree>
    <p:extLst>
      <p:ext uri="{BB962C8B-B14F-4D97-AF65-F5344CB8AC3E}">
        <p14:creationId xmlns:p14="http://schemas.microsoft.com/office/powerpoint/2010/main" val="2340711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4063E0-37C2-6956-72F0-7133A3427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99" y="0"/>
            <a:ext cx="1146740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7FBE75-257C-4E26-0F33-0858925F56D8}"/>
              </a:ext>
            </a:extLst>
          </p:cNvPr>
          <p:cNvSpPr txBox="1"/>
          <p:nvPr/>
        </p:nvSpPr>
        <p:spPr>
          <a:xfrm>
            <a:off x="4498524" y="554658"/>
            <a:ext cx="1819980" cy="64633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Stored selections displayed here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7D5F1F08-FD8E-998F-2328-FE07F3F1057E}"/>
              </a:ext>
            </a:extLst>
          </p:cNvPr>
          <p:cNvSpPr/>
          <p:nvPr/>
        </p:nvSpPr>
        <p:spPr>
          <a:xfrm rot="5400000">
            <a:off x="4684736" y="813933"/>
            <a:ext cx="688927" cy="1463040"/>
          </a:xfrm>
          <a:prstGeom prst="leftBrace">
            <a:avLst>
              <a:gd name="adj1" fmla="val 0"/>
              <a:gd name="adj2" fmla="val 56875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96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4063E0-37C2-6956-72F0-7133A3427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99" y="0"/>
            <a:ext cx="1146740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48F506-05D1-DD04-F09A-BAF7FFE36D6E}"/>
              </a:ext>
            </a:extLst>
          </p:cNvPr>
          <p:cNvSpPr/>
          <p:nvPr/>
        </p:nvSpPr>
        <p:spPr>
          <a:xfrm>
            <a:off x="3028950" y="1847850"/>
            <a:ext cx="790576" cy="14478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FE212-8350-E8F6-BEBB-CFE8800C175A}"/>
              </a:ext>
            </a:extLst>
          </p:cNvPr>
          <p:cNvSpPr txBox="1"/>
          <p:nvPr/>
        </p:nvSpPr>
        <p:spPr>
          <a:xfrm>
            <a:off x="2441124" y="499794"/>
            <a:ext cx="2588076" cy="64633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strong or isolated fundamental frequency</a:t>
            </a:r>
          </a:p>
        </p:txBody>
      </p:sp>
    </p:spTree>
    <p:extLst>
      <p:ext uri="{BB962C8B-B14F-4D97-AF65-F5344CB8AC3E}">
        <p14:creationId xmlns:p14="http://schemas.microsoft.com/office/powerpoint/2010/main" val="983441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07B084-25A2-DA7C-1080-558A37A3C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42" y="0"/>
            <a:ext cx="11453715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C267B4-83C9-EC37-3006-3CABF342F312}"/>
              </a:ext>
            </a:extLst>
          </p:cNvPr>
          <p:cNvSpPr/>
          <p:nvPr/>
        </p:nvSpPr>
        <p:spPr>
          <a:xfrm>
            <a:off x="8244192" y="2505456"/>
            <a:ext cx="1049898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F158B-D536-5879-6F74-420C9C846FC9}"/>
              </a:ext>
            </a:extLst>
          </p:cNvPr>
          <p:cNvSpPr txBox="1"/>
          <p:nvPr/>
        </p:nvSpPr>
        <p:spPr>
          <a:xfrm>
            <a:off x="703764" y="600378"/>
            <a:ext cx="2588076" cy="3693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Zoomed in…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DC88A-FCD7-3916-48E1-64188BE1F68B}"/>
              </a:ext>
            </a:extLst>
          </p:cNvPr>
          <p:cNvSpPr txBox="1"/>
          <p:nvPr/>
        </p:nvSpPr>
        <p:spPr>
          <a:xfrm>
            <a:off x="3346374" y="609522"/>
            <a:ext cx="3575958" cy="64633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Selecting the near-zero frequency (including the zero frequency)</a:t>
            </a:r>
          </a:p>
        </p:txBody>
      </p:sp>
    </p:spTree>
    <p:extLst>
      <p:ext uri="{BB962C8B-B14F-4D97-AF65-F5344CB8AC3E}">
        <p14:creationId xmlns:p14="http://schemas.microsoft.com/office/powerpoint/2010/main" val="3521286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C2B55B-C755-DD6B-AC8B-2095A846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7" y="0"/>
            <a:ext cx="1192324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CA4C35-5233-3D77-B042-29BB47CCEB08}"/>
              </a:ext>
            </a:extLst>
          </p:cNvPr>
          <p:cNvSpPr/>
          <p:nvPr/>
        </p:nvSpPr>
        <p:spPr>
          <a:xfrm>
            <a:off x="9332328" y="5779008"/>
            <a:ext cx="1311288" cy="210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80B7D-31C0-A951-42E0-2F1FFA243673}"/>
              </a:ext>
            </a:extLst>
          </p:cNvPr>
          <p:cNvSpPr txBox="1"/>
          <p:nvPr/>
        </p:nvSpPr>
        <p:spPr>
          <a:xfrm>
            <a:off x="326728" y="598889"/>
            <a:ext cx="3575958" cy="3693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Unsatisfactory results…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EFCBF-C86B-FB5D-09D6-C834D357B188}"/>
              </a:ext>
            </a:extLst>
          </p:cNvPr>
          <p:cNvSpPr txBox="1"/>
          <p:nvPr/>
        </p:nvSpPr>
        <p:spPr>
          <a:xfrm>
            <a:off x="2724912" y="6020108"/>
            <a:ext cx="5858256" cy="646331"/>
          </a:xfrm>
          <a:prstGeom prst="rect">
            <a:avLst/>
          </a:prstGeom>
          <a:solidFill>
            <a:schemeClr val="bg1">
              <a:alpha val="80000"/>
            </a:schemeClr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Selections can be removed to try the search again with different initial parameters, or the selections can be tweaked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B15613-CDD9-F1E5-E882-0B02302EAAE9}"/>
              </a:ext>
            </a:extLst>
          </p:cNvPr>
          <p:cNvCxnSpPr>
            <a:cxnSpLocks/>
          </p:cNvCxnSpPr>
          <p:nvPr/>
        </p:nvCxnSpPr>
        <p:spPr>
          <a:xfrm>
            <a:off x="8583168" y="6181344"/>
            <a:ext cx="59681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41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CE77B-A60A-87CF-C2C4-0F78F177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52" y="0"/>
            <a:ext cx="1148869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DD4DBD-D83C-0E70-1AC6-BA54F797D1BC}"/>
              </a:ext>
            </a:extLst>
          </p:cNvPr>
          <p:cNvSpPr/>
          <p:nvPr/>
        </p:nvSpPr>
        <p:spPr>
          <a:xfrm>
            <a:off x="7402944" y="2944368"/>
            <a:ext cx="223152" cy="142646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FD019-8EC3-A16B-7FBF-7FCCE334D229}"/>
              </a:ext>
            </a:extLst>
          </p:cNvPr>
          <p:cNvSpPr txBox="1"/>
          <p:nvPr/>
        </p:nvSpPr>
        <p:spPr>
          <a:xfrm>
            <a:off x="7754156" y="3105834"/>
            <a:ext cx="3657556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Charge-corrected inverse FT spectra</a:t>
            </a:r>
          </a:p>
          <a:p>
            <a:pPr algn="r"/>
            <a:r>
              <a:rPr lang="en-US" dirty="0">
                <a:solidFill>
                  <a:srgbClr val="297DB7"/>
                </a:solidFill>
              </a:rPr>
              <a:t>Combined zero-charge spectrum</a:t>
            </a:r>
          </a:p>
        </p:txBody>
      </p:sp>
    </p:spTree>
    <p:extLst>
      <p:ext uri="{BB962C8B-B14F-4D97-AF65-F5344CB8AC3E}">
        <p14:creationId xmlns:p14="http://schemas.microsoft.com/office/powerpoint/2010/main" val="93646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BC37A6-3218-8819-A691-7A75FB94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87" y="0"/>
            <a:ext cx="1146902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D3FA45-FC8F-51B9-EBFD-8A233CB7EA5D}"/>
              </a:ext>
            </a:extLst>
          </p:cNvPr>
          <p:cNvSpPr txBox="1"/>
          <p:nvPr/>
        </p:nvSpPr>
        <p:spPr>
          <a:xfrm>
            <a:off x="5348355" y="1429932"/>
            <a:ext cx="345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Load in MS data as .csv or .txt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A7E06A-F5FA-D301-28D5-D9B947F123DE}"/>
              </a:ext>
            </a:extLst>
          </p:cNvPr>
          <p:cNvSpPr txBox="1"/>
          <p:nvPr/>
        </p:nvSpPr>
        <p:spPr>
          <a:xfrm>
            <a:off x="5348355" y="1848452"/>
            <a:ext cx="625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Displays chromatogram for extracting MS data across a retention time window (only available in Quant+)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AF35D5-16D1-230E-D74C-DBEA99EA3699}"/>
              </a:ext>
            </a:extLst>
          </p:cNvPr>
          <p:cNvSpPr txBox="1"/>
          <p:nvPr/>
        </p:nvSpPr>
        <p:spPr>
          <a:xfrm>
            <a:off x="5348355" y="2543971"/>
            <a:ext cx="618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Loads processed spectra and displays additional saved content if processed from iFAMS v6.3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0186C-AE56-5912-C29A-50CA9B44A161}"/>
              </a:ext>
            </a:extLst>
          </p:cNvPr>
          <p:cNvSpPr txBox="1"/>
          <p:nvPr/>
        </p:nvSpPr>
        <p:spPr>
          <a:xfrm>
            <a:off x="5348355" y="3149184"/>
            <a:ext cx="6522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Loads in processing settings from a “</a:t>
            </a:r>
            <a:r>
              <a:rPr lang="en-US" dirty="0" err="1">
                <a:solidFill>
                  <a:srgbClr val="C00000"/>
                </a:solidFill>
              </a:rPr>
              <a:t>batch_params</a:t>
            </a:r>
            <a:r>
              <a:rPr lang="en-US" dirty="0">
                <a:solidFill>
                  <a:srgbClr val="C00000"/>
                </a:solidFill>
              </a:rPr>
              <a:t>”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4225E-4F25-3F94-230C-F90E21F79D3E}"/>
              </a:ext>
            </a:extLst>
          </p:cNvPr>
          <p:cNvSpPr txBox="1"/>
          <p:nvPr/>
        </p:nvSpPr>
        <p:spPr>
          <a:xfrm>
            <a:off x="5348355" y="3491083"/>
            <a:ext cx="5943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Uses stored processing settings to deconvolve set of MS files or .d 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0B79B-DFF7-83AA-834F-EEE60B99DE47}"/>
              </a:ext>
            </a:extLst>
          </p:cNvPr>
          <p:cNvSpPr txBox="1"/>
          <p:nvPr/>
        </p:nvSpPr>
        <p:spPr>
          <a:xfrm>
            <a:off x="5348355" y="4258001"/>
            <a:ext cx="887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Saves recent deconvolved spectrum and integrated </a:t>
            </a:r>
            <a:r>
              <a:rPr lang="en-US" dirty="0" err="1">
                <a:solidFill>
                  <a:srgbClr val="C00000"/>
                </a:solidFill>
              </a:rPr>
              <a:t>peaklist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86A96A-1DBB-4118-FEDA-9B60DAAECEFD}"/>
              </a:ext>
            </a:extLst>
          </p:cNvPr>
          <p:cNvSpPr txBox="1"/>
          <p:nvPr/>
        </p:nvSpPr>
        <p:spPr>
          <a:xfrm>
            <a:off x="5348355" y="4640766"/>
            <a:ext cx="887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Saves processing settings to a “</a:t>
            </a:r>
            <a:r>
              <a:rPr lang="en-US" dirty="0" err="1">
                <a:solidFill>
                  <a:srgbClr val="FF0000"/>
                </a:solidFill>
              </a:rPr>
              <a:t>batch_params</a:t>
            </a:r>
            <a:r>
              <a:rPr lang="en-US" dirty="0">
                <a:solidFill>
                  <a:srgbClr val="FF0000"/>
                </a:solidFill>
              </a:rPr>
              <a:t>” file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D4EDDF-E742-3FF6-E989-513F577A9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" t="4368" r="81280" b="63689"/>
          <a:stretch/>
        </p:blipFill>
        <p:spPr>
          <a:xfrm>
            <a:off x="644056" y="899294"/>
            <a:ext cx="4256243" cy="44590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B78B68-5BB4-38E2-93AA-E10CCF8F3FA3}"/>
              </a:ext>
            </a:extLst>
          </p:cNvPr>
          <p:cNvSpPr/>
          <p:nvPr/>
        </p:nvSpPr>
        <p:spPr>
          <a:xfrm>
            <a:off x="644056" y="899294"/>
            <a:ext cx="4256243" cy="4459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D60ED4A-8886-FE9D-DF27-124BC2F96290}"/>
              </a:ext>
            </a:extLst>
          </p:cNvPr>
          <p:cNvSpPr/>
          <p:nvPr/>
        </p:nvSpPr>
        <p:spPr>
          <a:xfrm>
            <a:off x="2999232" y="1420174"/>
            <a:ext cx="2349123" cy="400276"/>
          </a:xfrm>
          <a:prstGeom prst="rightBrace">
            <a:avLst>
              <a:gd name="adj1" fmla="val 0"/>
              <a:gd name="adj2" fmla="val 50000"/>
            </a:avLst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B7FB65-0A01-562F-F282-37FA5D06B53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438144" y="2171617"/>
            <a:ext cx="1910211" cy="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9F5964-4984-3547-ABC0-0A670CEA9C1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564700" y="2864115"/>
            <a:ext cx="783655" cy="302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6446D0-EE7B-DFFE-9A96-48F476E9B1D4}"/>
              </a:ext>
            </a:extLst>
          </p:cNvPr>
          <p:cNvCxnSpPr>
            <a:cxnSpLocks/>
          </p:cNvCxnSpPr>
          <p:nvPr/>
        </p:nvCxnSpPr>
        <p:spPr>
          <a:xfrm>
            <a:off x="3551553" y="3324581"/>
            <a:ext cx="1796802" cy="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FD5C0A0-5DAE-E161-3336-058E4F70CA3C}"/>
              </a:ext>
            </a:extLst>
          </p:cNvPr>
          <p:cNvCxnSpPr>
            <a:cxnSpLocks/>
          </p:cNvCxnSpPr>
          <p:nvPr/>
        </p:nvCxnSpPr>
        <p:spPr>
          <a:xfrm>
            <a:off x="2812433" y="3675750"/>
            <a:ext cx="253592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B8AEBE-EEB7-6B7C-B7D1-29512353F42F}"/>
              </a:ext>
            </a:extLst>
          </p:cNvPr>
          <p:cNvCxnSpPr>
            <a:cxnSpLocks/>
          </p:cNvCxnSpPr>
          <p:nvPr/>
        </p:nvCxnSpPr>
        <p:spPr>
          <a:xfrm>
            <a:off x="2350008" y="4444546"/>
            <a:ext cx="299834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C41F99-01B3-BC0B-59BF-4BFA442F8BDD}"/>
              </a:ext>
            </a:extLst>
          </p:cNvPr>
          <p:cNvCxnSpPr>
            <a:cxnSpLocks/>
          </p:cNvCxnSpPr>
          <p:nvPr/>
        </p:nvCxnSpPr>
        <p:spPr>
          <a:xfrm>
            <a:off x="3621024" y="4804732"/>
            <a:ext cx="172733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590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768E02-8D6F-1EBE-6816-B3636E02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61" y="0"/>
            <a:ext cx="11482278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C30759-0400-DC13-EBF3-0428A744EC57}"/>
              </a:ext>
            </a:extLst>
          </p:cNvPr>
          <p:cNvSpPr/>
          <p:nvPr/>
        </p:nvSpPr>
        <p:spPr>
          <a:xfrm>
            <a:off x="8052168" y="5641848"/>
            <a:ext cx="1049898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43B2EB-4A54-80DE-2A1F-C32547D1CDD4}"/>
              </a:ext>
            </a:extLst>
          </p:cNvPr>
          <p:cNvSpPr/>
          <p:nvPr/>
        </p:nvSpPr>
        <p:spPr>
          <a:xfrm>
            <a:off x="5571050" y="4910328"/>
            <a:ext cx="1104069" cy="192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34ABED-09F7-470F-28FE-D81C6D1FA747}"/>
              </a:ext>
            </a:extLst>
          </p:cNvPr>
          <p:cNvSpPr txBox="1"/>
          <p:nvPr/>
        </p:nvSpPr>
        <p:spPr>
          <a:xfrm>
            <a:off x="8750852" y="2983300"/>
            <a:ext cx="2450548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Original charge range zoomed in </a:t>
            </a:r>
          </a:p>
        </p:txBody>
      </p:sp>
    </p:spTree>
    <p:extLst>
      <p:ext uri="{BB962C8B-B14F-4D97-AF65-F5344CB8AC3E}">
        <p14:creationId xmlns:p14="http://schemas.microsoft.com/office/powerpoint/2010/main" val="1768392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D7C3CA-D0EC-C612-1A4B-28F7D62E3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9" y="2356"/>
            <a:ext cx="11501522" cy="68532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F0065F-90B6-3B3F-9301-28520D298B2B}"/>
              </a:ext>
            </a:extLst>
          </p:cNvPr>
          <p:cNvSpPr/>
          <p:nvPr/>
        </p:nvSpPr>
        <p:spPr>
          <a:xfrm>
            <a:off x="8061312" y="5367528"/>
            <a:ext cx="1049898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0CD5E-84E9-203F-22D9-15C2FA5421DA}"/>
              </a:ext>
            </a:extLst>
          </p:cNvPr>
          <p:cNvSpPr txBox="1"/>
          <p:nvPr/>
        </p:nvSpPr>
        <p:spPr>
          <a:xfrm>
            <a:off x="9111210" y="5305079"/>
            <a:ext cx="489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A63B8-F0FA-1B4C-9E82-87CEABC30172}"/>
              </a:ext>
            </a:extLst>
          </p:cNvPr>
          <p:cNvSpPr txBox="1"/>
          <p:nvPr/>
        </p:nvSpPr>
        <p:spPr>
          <a:xfrm>
            <a:off x="9043460" y="2974156"/>
            <a:ext cx="245054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Original charge range -1</a:t>
            </a:r>
          </a:p>
        </p:txBody>
      </p:sp>
    </p:spTree>
    <p:extLst>
      <p:ext uri="{BB962C8B-B14F-4D97-AF65-F5344CB8AC3E}">
        <p14:creationId xmlns:p14="http://schemas.microsoft.com/office/powerpoint/2010/main" val="3236018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A28F34-A372-A6BE-9ED7-17C7B975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91" y="0"/>
            <a:ext cx="1147121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617EA9-ABAC-B336-B13F-8165FF8C30F1}"/>
              </a:ext>
            </a:extLst>
          </p:cNvPr>
          <p:cNvSpPr txBox="1"/>
          <p:nvPr/>
        </p:nvSpPr>
        <p:spPr>
          <a:xfrm>
            <a:off x="6763869" y="671043"/>
            <a:ext cx="3114411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Charge states were originally estimated too low by 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7269E-CF68-71F3-3D85-E19A04A6BBC0}"/>
              </a:ext>
            </a:extLst>
          </p:cNvPr>
          <p:cNvSpPr txBox="1"/>
          <p:nvPr/>
        </p:nvSpPr>
        <p:spPr>
          <a:xfrm>
            <a:off x="9043460" y="2974156"/>
            <a:ext cx="245054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Original charge range +1</a:t>
            </a:r>
          </a:p>
        </p:txBody>
      </p:sp>
    </p:spTree>
    <p:extLst>
      <p:ext uri="{BB962C8B-B14F-4D97-AF65-F5344CB8AC3E}">
        <p14:creationId xmlns:p14="http://schemas.microsoft.com/office/powerpoint/2010/main" val="85767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608E72-2595-9B43-6C47-A4BD80EF8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14" y="0"/>
            <a:ext cx="1148217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F7C18B-5FBF-0B06-2B62-701950837DB0}"/>
              </a:ext>
            </a:extLst>
          </p:cNvPr>
          <p:cNvSpPr/>
          <p:nvPr/>
        </p:nvSpPr>
        <p:spPr>
          <a:xfrm>
            <a:off x="8015592" y="5907024"/>
            <a:ext cx="1049898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34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E4D70-0255-AF9E-5470-A07B5F09E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22" y="0"/>
            <a:ext cx="1189575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87427F-A6C7-C1C5-A08A-0803E4646BB9}"/>
              </a:ext>
            </a:extLst>
          </p:cNvPr>
          <p:cNvSpPr txBox="1"/>
          <p:nvPr/>
        </p:nvSpPr>
        <p:spPr>
          <a:xfrm>
            <a:off x="478465" y="628512"/>
            <a:ext cx="467895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charge states are now adjusted</a:t>
            </a:r>
          </a:p>
        </p:txBody>
      </p:sp>
    </p:spTree>
    <p:extLst>
      <p:ext uri="{BB962C8B-B14F-4D97-AF65-F5344CB8AC3E}">
        <p14:creationId xmlns:p14="http://schemas.microsoft.com/office/powerpoint/2010/main" val="2322917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C60863-5F91-7B88-25D8-A7D383913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37" y="0"/>
            <a:ext cx="1147752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6FFD65-7DB3-222B-E05A-6EC3851F28D3}"/>
              </a:ext>
            </a:extLst>
          </p:cNvPr>
          <p:cNvSpPr txBox="1"/>
          <p:nvPr/>
        </p:nvSpPr>
        <p:spPr>
          <a:xfrm>
            <a:off x="6891885" y="863067"/>
            <a:ext cx="3114411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Investigating the high m/z end of the distribution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</a:t>
            </a:r>
            <a:r>
              <a:rPr lang="en-US" sz="1400" dirty="0">
                <a:solidFill>
                  <a:srgbClr val="FF0000"/>
                </a:solidFill>
              </a:rPr>
              <a:t>Cut off about here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9DD8E1-1169-AA5A-6152-95DB23781763}"/>
              </a:ext>
            </a:extLst>
          </p:cNvPr>
          <p:cNvCxnSpPr>
            <a:cxnSpLocks/>
          </p:cNvCxnSpPr>
          <p:nvPr/>
        </p:nvCxnSpPr>
        <p:spPr>
          <a:xfrm>
            <a:off x="8778240" y="1719072"/>
            <a:ext cx="0" cy="11612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846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BF5AF-4FF2-DBDC-1790-2A4BA4BBE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5" y="18288"/>
            <a:ext cx="114648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6179A8-14BC-1D70-98D6-DE31B8BE7CEA}"/>
              </a:ext>
            </a:extLst>
          </p:cNvPr>
          <p:cNvSpPr txBox="1"/>
          <p:nvPr/>
        </p:nvSpPr>
        <p:spPr>
          <a:xfrm>
            <a:off x="6891885" y="863067"/>
            <a:ext cx="3114411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Investigating the low m/z end of the distribution</a:t>
            </a:r>
          </a:p>
          <a:p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sz="1400" dirty="0">
                <a:solidFill>
                  <a:srgbClr val="FF0000"/>
                </a:solidFill>
              </a:rPr>
              <a:t>Cut off about 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F997BA-8BFA-10A1-7D7E-561974D80DF2}"/>
              </a:ext>
            </a:extLst>
          </p:cNvPr>
          <p:cNvCxnSpPr>
            <a:cxnSpLocks/>
          </p:cNvCxnSpPr>
          <p:nvPr/>
        </p:nvCxnSpPr>
        <p:spPr>
          <a:xfrm>
            <a:off x="7132320" y="1709928"/>
            <a:ext cx="0" cy="4114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8411A24-A3F2-F681-D420-FC5C29EB6CA2}"/>
              </a:ext>
            </a:extLst>
          </p:cNvPr>
          <p:cNvSpPr/>
          <p:nvPr/>
        </p:nvSpPr>
        <p:spPr>
          <a:xfrm>
            <a:off x="2922384" y="4828032"/>
            <a:ext cx="1293000" cy="192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11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FF4525-F280-7409-9052-0890006F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61" y="0"/>
            <a:ext cx="1147907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E0C297-3B4F-C0A6-8C00-150A2DEE122E}"/>
              </a:ext>
            </a:extLst>
          </p:cNvPr>
          <p:cNvSpPr txBox="1"/>
          <p:nvPr/>
        </p:nvSpPr>
        <p:spPr>
          <a:xfrm>
            <a:off x="777240" y="707444"/>
            <a:ext cx="3966210" cy="2477601"/>
          </a:xfrm>
          <a:prstGeom prst="rect">
            <a:avLst/>
          </a:prstGeom>
          <a:solidFill>
            <a:schemeClr val="bg1">
              <a:alpha val="80000"/>
            </a:schemeClr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iFAMS deconvolution corrects each inverse FT spectra by the charge and sums them together for the zero-charge spectrum. </a:t>
            </a:r>
          </a:p>
          <a:p>
            <a:endParaRPr lang="en-US" sz="1100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 baseline correction is applied to each combined zero-charge spectrum to account for artifacts that arise from the Gabor selection.</a:t>
            </a:r>
          </a:p>
        </p:txBody>
      </p:sp>
    </p:spTree>
    <p:extLst>
      <p:ext uri="{BB962C8B-B14F-4D97-AF65-F5344CB8AC3E}">
        <p14:creationId xmlns:p14="http://schemas.microsoft.com/office/powerpoint/2010/main" val="1235559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EF53F-0AF5-E489-3FC5-7DC592CB7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08" y="0"/>
            <a:ext cx="11491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6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7F9608-06B4-C8B6-DC3E-ED18F341D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29" y="0"/>
            <a:ext cx="11467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00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54D3ED-C42A-B58F-4652-EAF4A5D2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36" y="0"/>
            <a:ext cx="1147352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751DDF-E0F8-F32D-790D-D2498F0331F5}"/>
              </a:ext>
            </a:extLst>
          </p:cNvPr>
          <p:cNvSpPr/>
          <p:nvPr/>
        </p:nvSpPr>
        <p:spPr>
          <a:xfrm>
            <a:off x="647734" y="326004"/>
            <a:ext cx="1101553" cy="1510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AD3EEA-9C2C-8FCC-83C9-7ED6ABD7C761}"/>
              </a:ext>
            </a:extLst>
          </p:cNvPr>
          <p:cNvSpPr txBox="1"/>
          <p:nvPr/>
        </p:nvSpPr>
        <p:spPr>
          <a:xfrm>
            <a:off x="3270525" y="727598"/>
            <a:ext cx="5650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+mj-lt"/>
              </a:rPr>
              <a:t>Tools for deconvolving a spectrum using ordinary FT</a:t>
            </a:r>
          </a:p>
        </p:txBody>
      </p:sp>
    </p:spTree>
    <p:extLst>
      <p:ext uri="{BB962C8B-B14F-4D97-AF65-F5344CB8AC3E}">
        <p14:creationId xmlns:p14="http://schemas.microsoft.com/office/powerpoint/2010/main" val="817733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1BC39-C473-65EE-E8B3-BCD4BF51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92" y="0"/>
            <a:ext cx="1146001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242D29-C005-622C-9CD9-80644CD7DF8E}"/>
              </a:ext>
            </a:extLst>
          </p:cNvPr>
          <p:cNvSpPr/>
          <p:nvPr/>
        </p:nvSpPr>
        <p:spPr>
          <a:xfrm>
            <a:off x="1825104" y="320040"/>
            <a:ext cx="1049898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54F3DA-BFD7-AFC3-29BA-5BB3E1E1DA76}"/>
              </a:ext>
            </a:extLst>
          </p:cNvPr>
          <p:cNvSpPr/>
          <p:nvPr/>
        </p:nvSpPr>
        <p:spPr>
          <a:xfrm>
            <a:off x="2007984" y="2404872"/>
            <a:ext cx="1823352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70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98EF17-7A90-6F36-199A-76627001E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2" y="0"/>
            <a:ext cx="1149345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0DE1C6-4DFD-DF2A-2DDD-FA357587EB83}"/>
              </a:ext>
            </a:extLst>
          </p:cNvPr>
          <p:cNvSpPr/>
          <p:nvPr/>
        </p:nvSpPr>
        <p:spPr>
          <a:xfrm>
            <a:off x="7668120" y="3630168"/>
            <a:ext cx="1347864" cy="192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ED69D0D1-A208-1756-3AD3-8363E9426FCB}"/>
              </a:ext>
            </a:extLst>
          </p:cNvPr>
          <p:cNvSpPr/>
          <p:nvPr/>
        </p:nvSpPr>
        <p:spPr>
          <a:xfrm>
            <a:off x="6238875" y="1352551"/>
            <a:ext cx="647700" cy="2200274"/>
          </a:xfrm>
          <a:prstGeom prst="leftBrace">
            <a:avLst>
              <a:gd name="adj1" fmla="val 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E905A-40C3-1E54-C2DC-AB5A33CCCB94}"/>
              </a:ext>
            </a:extLst>
          </p:cNvPr>
          <p:cNvSpPr txBox="1"/>
          <p:nvPr/>
        </p:nvSpPr>
        <p:spPr>
          <a:xfrm>
            <a:off x="3965713" y="2228671"/>
            <a:ext cx="2273162" cy="1477328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Parameters for finding peaks to integrate autofill with default or auto-calculated values.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4E910AC-8F94-046F-DD15-80A1CB8EE543}"/>
              </a:ext>
            </a:extLst>
          </p:cNvPr>
          <p:cNvSpPr/>
          <p:nvPr/>
        </p:nvSpPr>
        <p:spPr>
          <a:xfrm>
            <a:off x="6238875" y="4681359"/>
            <a:ext cx="647700" cy="728841"/>
          </a:xfrm>
          <a:prstGeom prst="leftBrace">
            <a:avLst>
              <a:gd name="adj1" fmla="val 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2042B-944D-4F9E-75BF-A7AD3EAB22A8}"/>
              </a:ext>
            </a:extLst>
          </p:cNvPr>
          <p:cNvSpPr txBox="1"/>
          <p:nvPr/>
        </p:nvSpPr>
        <p:spPr>
          <a:xfrm>
            <a:off x="4174435" y="4681359"/>
            <a:ext cx="2064440" cy="646331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Additional baseline correction options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C8DB9-2E94-BF4D-2B57-7074EA7CF5D1}"/>
              </a:ext>
            </a:extLst>
          </p:cNvPr>
          <p:cNvSpPr txBox="1"/>
          <p:nvPr/>
        </p:nvSpPr>
        <p:spPr>
          <a:xfrm>
            <a:off x="10151166" y="2235534"/>
            <a:ext cx="1860527" cy="1477328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Charge-corrected inverse FT spectra can be viewed to help interrogate validity of peaks.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042248-1CD5-3458-F099-D7F267E799E6}"/>
              </a:ext>
            </a:extLst>
          </p:cNvPr>
          <p:cNvCxnSpPr>
            <a:cxnSpLocks/>
          </p:cNvCxnSpPr>
          <p:nvPr/>
        </p:nvCxnSpPr>
        <p:spPr>
          <a:xfrm flipH="1">
            <a:off x="9780104" y="3011557"/>
            <a:ext cx="3677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35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759521-49FC-A7F8-5146-D052D0284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31" y="0"/>
            <a:ext cx="11483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15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7E639-E052-D967-49CF-D2AC5A937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34" y="0"/>
            <a:ext cx="11471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64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C52EC-18B0-10B8-30E3-5FCE92FC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94" y="0"/>
            <a:ext cx="1152201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FB0D81-193D-EE59-349B-4296249A139A}"/>
              </a:ext>
            </a:extLst>
          </p:cNvPr>
          <p:cNvSpPr/>
          <p:nvPr/>
        </p:nvSpPr>
        <p:spPr>
          <a:xfrm>
            <a:off x="407784" y="310896"/>
            <a:ext cx="232296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3C507-8714-1BB4-0AED-E0E74EDBDC4C}"/>
              </a:ext>
            </a:extLst>
          </p:cNvPr>
          <p:cNvSpPr/>
          <p:nvPr/>
        </p:nvSpPr>
        <p:spPr>
          <a:xfrm>
            <a:off x="551364" y="1636776"/>
            <a:ext cx="1049898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D2E00-7A1D-454B-A7A9-CB0B98659D0C}"/>
              </a:ext>
            </a:extLst>
          </p:cNvPr>
          <p:cNvSpPr txBox="1"/>
          <p:nvPr/>
        </p:nvSpPr>
        <p:spPr>
          <a:xfrm>
            <a:off x="2685645" y="1405050"/>
            <a:ext cx="3114411" cy="1754326"/>
          </a:xfrm>
          <a:prstGeom prst="rect">
            <a:avLst/>
          </a:prstGeom>
          <a:solidFill>
            <a:schemeClr val="bg1">
              <a:alpha val="80000"/>
            </a:schemeClr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 files (.csv, .txt, or .d) to be processed with the same parameters. This option will also save the parameters and the data from this current deconvolution.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343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401383-0755-875A-1DD5-AD5B9DA4A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31" y="0"/>
            <a:ext cx="1148393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C12C88-C347-0D51-48B8-11A6CC26BC22}"/>
              </a:ext>
            </a:extLst>
          </p:cNvPr>
          <p:cNvSpPr/>
          <p:nvPr/>
        </p:nvSpPr>
        <p:spPr>
          <a:xfrm>
            <a:off x="5571050" y="4251960"/>
            <a:ext cx="1049898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D997C-B798-6EC4-7E3D-81A2A71AD366}"/>
              </a:ext>
            </a:extLst>
          </p:cNvPr>
          <p:cNvSpPr txBox="1"/>
          <p:nvPr/>
        </p:nvSpPr>
        <p:spPr>
          <a:xfrm>
            <a:off x="2162175" y="2717451"/>
            <a:ext cx="2247900" cy="2031325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Additional data that can be saved from each file processed.</a:t>
            </a:r>
          </a:p>
          <a:p>
            <a:r>
              <a:rPr lang="en-US" dirty="0">
                <a:solidFill>
                  <a:srgbClr val="FF0000"/>
                </a:solidFill>
              </a:rPr>
              <a:t>Selecting one of these options will create a new folder within the batch folder.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677AC2DF-8880-9F41-7300-9D116EDF0B89}"/>
              </a:ext>
            </a:extLst>
          </p:cNvPr>
          <p:cNvSpPr/>
          <p:nvPr/>
        </p:nvSpPr>
        <p:spPr>
          <a:xfrm>
            <a:off x="4410075" y="3368694"/>
            <a:ext cx="352425" cy="728841"/>
          </a:xfrm>
          <a:prstGeom prst="leftBrace">
            <a:avLst>
              <a:gd name="adj1" fmla="val 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46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A5D5E5D-571A-B62B-F4F3-F2AE3E151D6D}"/>
              </a:ext>
            </a:extLst>
          </p:cNvPr>
          <p:cNvGrpSpPr/>
          <p:nvPr/>
        </p:nvGrpSpPr>
        <p:grpSpPr>
          <a:xfrm>
            <a:off x="356152" y="0"/>
            <a:ext cx="11479695" cy="6858000"/>
            <a:chOff x="356152" y="0"/>
            <a:chExt cx="11479695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90454E-3F83-84D9-097F-D9B6A73F2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152" y="0"/>
              <a:ext cx="11479695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EBF82C-A640-A828-9CD6-A648996A633D}"/>
                </a:ext>
              </a:extLst>
            </p:cNvPr>
            <p:cNvSpPr/>
            <p:nvPr/>
          </p:nvSpPr>
          <p:spPr>
            <a:xfrm>
              <a:off x="1152525" y="2981325"/>
              <a:ext cx="1200150" cy="247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D10A1D1-C718-CEEF-7653-FF4D5E70AC0B}"/>
              </a:ext>
            </a:extLst>
          </p:cNvPr>
          <p:cNvSpPr/>
          <p:nvPr/>
        </p:nvSpPr>
        <p:spPr>
          <a:xfrm>
            <a:off x="5029200" y="1188720"/>
            <a:ext cx="758952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A0B7C6-8A00-AF5F-FB3E-8F7C42F48F0A}"/>
              </a:ext>
            </a:extLst>
          </p:cNvPr>
          <p:cNvSpPr txBox="1"/>
          <p:nvPr/>
        </p:nvSpPr>
        <p:spPr>
          <a:xfrm>
            <a:off x="4554600" y="3191470"/>
            <a:ext cx="3494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Batch folder should be located with the processed file and labeled with the date and batch number.</a:t>
            </a:r>
          </a:p>
        </p:txBody>
      </p:sp>
    </p:spTree>
    <p:extLst>
      <p:ext uri="{BB962C8B-B14F-4D97-AF65-F5344CB8AC3E}">
        <p14:creationId xmlns:p14="http://schemas.microsoft.com/office/powerpoint/2010/main" val="2184707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94721-A4D9-BCAE-0CDC-DB5D85295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01" y="0"/>
            <a:ext cx="11494998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FA0C35-46BF-1CE3-E0B8-BF8E6FC7CA71}"/>
              </a:ext>
            </a:extLst>
          </p:cNvPr>
          <p:cNvSpPr/>
          <p:nvPr/>
        </p:nvSpPr>
        <p:spPr>
          <a:xfrm>
            <a:off x="348501" y="301752"/>
            <a:ext cx="291579" cy="173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44C77D-92BE-9641-26A2-E244B29AE89B}"/>
              </a:ext>
            </a:extLst>
          </p:cNvPr>
          <p:cNvSpPr/>
          <p:nvPr/>
        </p:nvSpPr>
        <p:spPr>
          <a:xfrm>
            <a:off x="503434" y="1243584"/>
            <a:ext cx="1938014" cy="173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B9006-3012-12D3-7C41-EC57BB284DAB}"/>
              </a:ext>
            </a:extLst>
          </p:cNvPr>
          <p:cNvSpPr txBox="1"/>
          <p:nvPr/>
        </p:nvSpPr>
        <p:spPr>
          <a:xfrm>
            <a:off x="2771370" y="928800"/>
            <a:ext cx="4105680" cy="3354765"/>
          </a:xfrm>
          <a:prstGeom prst="rect">
            <a:avLst/>
          </a:prstGeom>
          <a:solidFill>
            <a:schemeClr val="bg1">
              <a:alpha val="80000"/>
            </a:schemeClr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Loading one deconvolved spectrum will also display the integration and the charge-corrected inverse FT spectra.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Loading multiple deconvolved spectra will just overlay each combined zero-charge spectrum.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Loading IFFT spectra will display the original MS data and overlay the inverse FT spectra labeled with the assigned charge.</a:t>
            </a:r>
          </a:p>
        </p:txBody>
      </p:sp>
    </p:spTree>
    <p:extLst>
      <p:ext uri="{BB962C8B-B14F-4D97-AF65-F5344CB8AC3E}">
        <p14:creationId xmlns:p14="http://schemas.microsoft.com/office/powerpoint/2010/main" val="1642032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4C52F-927D-C8A8-384C-2D274C749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84" y="0"/>
            <a:ext cx="1148703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550F9B-672D-2920-5022-587A7396970F}"/>
              </a:ext>
            </a:extLst>
          </p:cNvPr>
          <p:cNvSpPr txBox="1"/>
          <p:nvPr/>
        </p:nvSpPr>
        <p:spPr>
          <a:xfrm>
            <a:off x="658875" y="665733"/>
            <a:ext cx="626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Overlaying the batched deconvolved spectra…</a:t>
            </a:r>
          </a:p>
        </p:txBody>
      </p:sp>
    </p:spTree>
    <p:extLst>
      <p:ext uri="{BB962C8B-B14F-4D97-AF65-F5344CB8AC3E}">
        <p14:creationId xmlns:p14="http://schemas.microsoft.com/office/powerpoint/2010/main" val="4202703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3E832-B863-6012-9A3D-3A24DCEA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89" y="0"/>
            <a:ext cx="114680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E109D4-CE36-5EE7-D5CA-BD81FC591AD5}"/>
              </a:ext>
            </a:extLst>
          </p:cNvPr>
          <p:cNvSpPr txBox="1"/>
          <p:nvPr/>
        </p:nvSpPr>
        <p:spPr>
          <a:xfrm>
            <a:off x="2238248" y="1544320"/>
            <a:ext cx="2525776" cy="646331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BSA internal standard </a:t>
            </a:r>
          </a:p>
          <a:p>
            <a:r>
              <a:rPr lang="en-US" dirty="0">
                <a:solidFill>
                  <a:srgbClr val="FF0000"/>
                </a:solidFill>
              </a:rPr>
              <a:t>10 ng/µL</a:t>
            </a:r>
          </a:p>
        </p:txBody>
      </p:sp>
    </p:spTree>
    <p:extLst>
      <p:ext uri="{BB962C8B-B14F-4D97-AF65-F5344CB8AC3E}">
        <p14:creationId xmlns:p14="http://schemas.microsoft.com/office/powerpoint/2010/main" val="2460468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530D67-D7F0-57D4-ABB5-A4F2D603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0" y="0"/>
            <a:ext cx="1149007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64B07F-B226-7310-AA48-BC6C26504A0E}"/>
              </a:ext>
            </a:extLst>
          </p:cNvPr>
          <p:cNvSpPr/>
          <p:nvPr/>
        </p:nvSpPr>
        <p:spPr>
          <a:xfrm>
            <a:off x="1760917" y="326004"/>
            <a:ext cx="974332" cy="151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E1A54E-1A48-5A2E-0089-FFE3890E97CF}"/>
              </a:ext>
            </a:extLst>
          </p:cNvPr>
          <p:cNvSpPr txBox="1"/>
          <p:nvPr/>
        </p:nvSpPr>
        <p:spPr>
          <a:xfrm>
            <a:off x="4057925" y="664098"/>
            <a:ext cx="5650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+mj-lt"/>
              </a:rPr>
              <a:t>Tools for deconvolving a spectrum using STFT which includes the Gabor spectrogram</a:t>
            </a:r>
          </a:p>
        </p:txBody>
      </p:sp>
    </p:spTree>
    <p:extLst>
      <p:ext uri="{BB962C8B-B14F-4D97-AF65-F5344CB8AC3E}">
        <p14:creationId xmlns:p14="http://schemas.microsoft.com/office/powerpoint/2010/main" val="23734488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D26BF2-85E5-54A5-7CC4-62CD3D70A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71" y="0"/>
            <a:ext cx="1145845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87811E-461D-DB3A-5644-D4F3E9DF6FA4}"/>
              </a:ext>
            </a:extLst>
          </p:cNvPr>
          <p:cNvSpPr txBox="1"/>
          <p:nvPr/>
        </p:nvSpPr>
        <p:spPr>
          <a:xfrm>
            <a:off x="9711944" y="2800096"/>
            <a:ext cx="1900936" cy="329320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Cal vs. Conc (ng/</a:t>
            </a:r>
            <a:r>
              <a:rPr lang="en-US" sz="1600" dirty="0" err="1">
                <a:solidFill>
                  <a:srgbClr val="FF0000"/>
                </a:solidFill>
              </a:rPr>
              <a:t>uL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182880"/>
            <a:r>
              <a:rPr lang="en-US" sz="1600" dirty="0">
                <a:solidFill>
                  <a:srgbClr val="1D75B3"/>
                </a:solidFill>
              </a:rPr>
              <a:t>0 = 0</a:t>
            </a:r>
          </a:p>
          <a:p>
            <a:pPr marL="182880"/>
            <a:r>
              <a:rPr lang="en-US" sz="1600" dirty="0">
                <a:solidFill>
                  <a:srgbClr val="FF7C08"/>
                </a:solidFill>
              </a:rPr>
              <a:t>1 = 0.005</a:t>
            </a:r>
          </a:p>
          <a:p>
            <a:pPr marL="182880"/>
            <a:r>
              <a:rPr lang="en-US" sz="1600" dirty="0">
                <a:solidFill>
                  <a:srgbClr val="3FA83F"/>
                </a:solidFill>
              </a:rPr>
              <a:t>2 = 0.01</a:t>
            </a:r>
          </a:p>
          <a:p>
            <a:pPr marL="182880"/>
            <a:r>
              <a:rPr lang="en-US" sz="1600" dirty="0">
                <a:solidFill>
                  <a:srgbClr val="D3191A"/>
                </a:solidFill>
              </a:rPr>
              <a:t>3 = 0.02</a:t>
            </a:r>
          </a:p>
          <a:p>
            <a:pPr marL="182880"/>
            <a:r>
              <a:rPr lang="en-US" sz="1600" dirty="0">
                <a:solidFill>
                  <a:srgbClr val="8957B6"/>
                </a:solidFill>
              </a:rPr>
              <a:t>4 = 0.05</a:t>
            </a:r>
          </a:p>
          <a:p>
            <a:pPr marL="182880"/>
            <a:r>
              <a:rPr lang="en-US" sz="1600" dirty="0">
                <a:solidFill>
                  <a:srgbClr val="854C40"/>
                </a:solidFill>
              </a:rPr>
              <a:t>5 = 0.1</a:t>
            </a:r>
          </a:p>
          <a:p>
            <a:pPr marL="182880"/>
            <a:r>
              <a:rPr lang="en-US" sz="1600" dirty="0">
                <a:solidFill>
                  <a:srgbClr val="E78CCB"/>
                </a:solidFill>
              </a:rPr>
              <a:t>6 = 0.2</a:t>
            </a:r>
          </a:p>
          <a:p>
            <a:pPr marL="182880"/>
            <a:r>
              <a:rPr lang="en-US" sz="1600" dirty="0">
                <a:solidFill>
                  <a:srgbClr val="7A7A7A"/>
                </a:solidFill>
              </a:rPr>
              <a:t>7 = 0.4</a:t>
            </a:r>
          </a:p>
          <a:p>
            <a:pPr marL="182880"/>
            <a:r>
              <a:rPr lang="en-US" sz="1600" dirty="0">
                <a:solidFill>
                  <a:srgbClr val="B5B60B"/>
                </a:solidFill>
              </a:rPr>
              <a:t>8 = 2</a:t>
            </a:r>
          </a:p>
          <a:p>
            <a:pPr marL="182880"/>
            <a:r>
              <a:rPr lang="en-US" sz="1600" dirty="0">
                <a:solidFill>
                  <a:srgbClr val="04B9CB"/>
                </a:solidFill>
              </a:rPr>
              <a:t>9 = 4</a:t>
            </a:r>
          </a:p>
          <a:p>
            <a:pPr marL="91440"/>
            <a:r>
              <a:rPr lang="en-US" sz="1600" dirty="0">
                <a:solidFill>
                  <a:srgbClr val="5195C4"/>
                </a:solidFill>
              </a:rPr>
              <a:t>10 = 8</a:t>
            </a:r>
          </a:p>
          <a:p>
            <a:pPr marL="91440"/>
            <a:r>
              <a:rPr lang="en-US" sz="1600" dirty="0">
                <a:solidFill>
                  <a:srgbClr val="FF8B25"/>
                </a:solidFill>
              </a:rPr>
              <a:t>11 = 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89181-A6F3-364D-56DA-9DB199E782AD}"/>
              </a:ext>
            </a:extLst>
          </p:cNvPr>
          <p:cNvSpPr txBox="1"/>
          <p:nvPr/>
        </p:nvSpPr>
        <p:spPr>
          <a:xfrm>
            <a:off x="2238248" y="1544320"/>
            <a:ext cx="2038477" cy="369332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NIST mAb calibrant</a:t>
            </a:r>
          </a:p>
        </p:txBody>
      </p:sp>
    </p:spTree>
    <p:extLst>
      <p:ext uri="{BB962C8B-B14F-4D97-AF65-F5344CB8AC3E}">
        <p14:creationId xmlns:p14="http://schemas.microsoft.com/office/powerpoint/2010/main" val="12491696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3C737-165D-7F5D-DBC8-C7899FCAE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12" y="0"/>
            <a:ext cx="1148857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12CDE6-5F53-AE3E-76E2-658E7CBC79EF}"/>
              </a:ext>
            </a:extLst>
          </p:cNvPr>
          <p:cNvSpPr txBox="1"/>
          <p:nvPr/>
        </p:nvSpPr>
        <p:spPr>
          <a:xfrm>
            <a:off x="9711944" y="2800096"/>
            <a:ext cx="1900936" cy="329320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Cal vs. Conc (ng/</a:t>
            </a:r>
            <a:r>
              <a:rPr lang="en-US" sz="1600" dirty="0" err="1">
                <a:solidFill>
                  <a:srgbClr val="FF0000"/>
                </a:solidFill>
              </a:rPr>
              <a:t>uL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182880"/>
            <a:r>
              <a:rPr lang="en-US" sz="1600" dirty="0">
                <a:solidFill>
                  <a:srgbClr val="1D75B3"/>
                </a:solidFill>
              </a:rPr>
              <a:t>0 = 0</a:t>
            </a:r>
          </a:p>
          <a:p>
            <a:pPr marL="182880"/>
            <a:r>
              <a:rPr lang="en-US" sz="1600" dirty="0">
                <a:solidFill>
                  <a:srgbClr val="FF7C08"/>
                </a:solidFill>
              </a:rPr>
              <a:t>1 = 0.005</a:t>
            </a:r>
          </a:p>
          <a:p>
            <a:pPr marL="182880"/>
            <a:r>
              <a:rPr lang="en-US" sz="1600" dirty="0">
                <a:solidFill>
                  <a:srgbClr val="3FA83F"/>
                </a:solidFill>
              </a:rPr>
              <a:t>2 = 0.01</a:t>
            </a:r>
          </a:p>
          <a:p>
            <a:pPr marL="182880"/>
            <a:r>
              <a:rPr lang="en-US" sz="1600" dirty="0">
                <a:solidFill>
                  <a:srgbClr val="D3191A"/>
                </a:solidFill>
              </a:rPr>
              <a:t>3 = 0.02</a:t>
            </a:r>
          </a:p>
          <a:p>
            <a:pPr marL="182880"/>
            <a:r>
              <a:rPr lang="en-US" sz="1600" dirty="0">
                <a:solidFill>
                  <a:srgbClr val="8957B6"/>
                </a:solidFill>
              </a:rPr>
              <a:t>4 = 0.05</a:t>
            </a:r>
          </a:p>
          <a:p>
            <a:pPr marL="182880"/>
            <a:r>
              <a:rPr lang="en-US" sz="1600" dirty="0">
                <a:solidFill>
                  <a:srgbClr val="854C40"/>
                </a:solidFill>
              </a:rPr>
              <a:t>5 = 0.1</a:t>
            </a:r>
          </a:p>
          <a:p>
            <a:pPr marL="182880"/>
            <a:r>
              <a:rPr lang="en-US" sz="1600" dirty="0">
                <a:solidFill>
                  <a:srgbClr val="E78CCB"/>
                </a:solidFill>
              </a:rPr>
              <a:t>6 = 0.2</a:t>
            </a:r>
          </a:p>
          <a:p>
            <a:pPr marL="182880"/>
            <a:r>
              <a:rPr lang="en-US" sz="1600" dirty="0">
                <a:solidFill>
                  <a:srgbClr val="7A7A7A"/>
                </a:solidFill>
              </a:rPr>
              <a:t>7 = 0.4</a:t>
            </a:r>
          </a:p>
          <a:p>
            <a:pPr marL="182880"/>
            <a:r>
              <a:rPr lang="en-US" sz="1600" dirty="0">
                <a:solidFill>
                  <a:srgbClr val="B5B60B"/>
                </a:solidFill>
              </a:rPr>
              <a:t>8 = 2</a:t>
            </a:r>
          </a:p>
          <a:p>
            <a:pPr marL="182880"/>
            <a:r>
              <a:rPr lang="en-US" sz="1600" dirty="0">
                <a:solidFill>
                  <a:srgbClr val="04B9CB"/>
                </a:solidFill>
              </a:rPr>
              <a:t>9 = 4</a:t>
            </a:r>
          </a:p>
          <a:p>
            <a:pPr marL="91440"/>
            <a:r>
              <a:rPr lang="en-US" sz="1600" dirty="0">
                <a:solidFill>
                  <a:srgbClr val="5195C4"/>
                </a:solidFill>
              </a:rPr>
              <a:t>10 = 8</a:t>
            </a:r>
          </a:p>
          <a:p>
            <a:pPr marL="91440"/>
            <a:r>
              <a:rPr lang="en-US" sz="1600" dirty="0">
                <a:solidFill>
                  <a:srgbClr val="FF8B25"/>
                </a:solidFill>
              </a:rPr>
              <a:t>11 = 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E6758-1898-1389-8DED-53F9F65FB014}"/>
              </a:ext>
            </a:extLst>
          </p:cNvPr>
          <p:cNvSpPr txBox="1"/>
          <p:nvPr/>
        </p:nvSpPr>
        <p:spPr>
          <a:xfrm>
            <a:off x="761873" y="725170"/>
            <a:ext cx="3600577" cy="369332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NIST mAb calibrant zoomed in… </a:t>
            </a:r>
          </a:p>
        </p:txBody>
      </p:sp>
    </p:spTree>
    <p:extLst>
      <p:ext uri="{BB962C8B-B14F-4D97-AF65-F5344CB8AC3E}">
        <p14:creationId xmlns:p14="http://schemas.microsoft.com/office/powerpoint/2010/main" val="18379080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40F5E3-F67C-C867-2C56-0A79B6550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67" y="0"/>
            <a:ext cx="11509265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A8AB66-CD38-5952-B66E-B0509D6BAE74}"/>
              </a:ext>
            </a:extLst>
          </p:cNvPr>
          <p:cNvSpPr/>
          <p:nvPr/>
        </p:nvSpPr>
        <p:spPr>
          <a:xfrm>
            <a:off x="2858376" y="292608"/>
            <a:ext cx="1238136" cy="210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4E8BC-E221-4F6A-D3E2-0ABF6AEBB0A4}"/>
              </a:ext>
            </a:extLst>
          </p:cNvPr>
          <p:cNvSpPr txBox="1"/>
          <p:nvPr/>
        </p:nvSpPr>
        <p:spPr>
          <a:xfrm>
            <a:off x="761873" y="725170"/>
            <a:ext cx="3600577" cy="369332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Generating a calibration curve</a:t>
            </a:r>
          </a:p>
        </p:txBody>
      </p:sp>
    </p:spTree>
    <p:extLst>
      <p:ext uri="{BB962C8B-B14F-4D97-AF65-F5344CB8AC3E}">
        <p14:creationId xmlns:p14="http://schemas.microsoft.com/office/powerpoint/2010/main" val="3809410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A991D-32E9-0A02-4CBF-3AA481930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11" y="0"/>
            <a:ext cx="11469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00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B45EB9-B5E1-F4BB-DB8A-E26E528D9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11" y="0"/>
            <a:ext cx="11469578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E76FEC-7F7C-9322-65FF-99BFE888CEB8}"/>
              </a:ext>
            </a:extLst>
          </p:cNvPr>
          <p:cNvSpPr/>
          <p:nvPr/>
        </p:nvSpPr>
        <p:spPr>
          <a:xfrm>
            <a:off x="3123552" y="2898648"/>
            <a:ext cx="543192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63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6ABBC-8C07-69F4-B1DB-AA3210D3D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0"/>
            <a:ext cx="11496675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0A2A28-49DB-D90B-0CBE-32EE7962B76F}"/>
              </a:ext>
            </a:extLst>
          </p:cNvPr>
          <p:cNvSpPr/>
          <p:nvPr/>
        </p:nvSpPr>
        <p:spPr>
          <a:xfrm>
            <a:off x="4257408" y="4700016"/>
            <a:ext cx="1049898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B4B85-789C-DC6C-12D0-ED9615EFE6D3}"/>
              </a:ext>
            </a:extLst>
          </p:cNvPr>
          <p:cNvSpPr txBox="1"/>
          <p:nvPr/>
        </p:nvSpPr>
        <p:spPr>
          <a:xfrm>
            <a:off x="3891648" y="4882896"/>
            <a:ext cx="2097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(Create Calibration Curve)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F95018-C558-5110-9B39-C6531828A13B}"/>
              </a:ext>
            </a:extLst>
          </p:cNvPr>
          <p:cNvSpPr txBox="1"/>
          <p:nvPr/>
        </p:nvSpPr>
        <p:spPr>
          <a:xfrm>
            <a:off x="809625" y="1537609"/>
            <a:ext cx="2619375" cy="4478149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Tolerance units can be toggled between Da and ppm.</a:t>
            </a:r>
          </a:p>
          <a:p>
            <a:endParaRPr lang="en-US" sz="1100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Signal type can be toggled between peak integration and height.</a:t>
            </a:r>
          </a:p>
          <a:p>
            <a:endParaRPr lang="en-US" sz="1100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Curve type can be switched between linear, quadratic, and logistic.</a:t>
            </a:r>
          </a:p>
          <a:p>
            <a:endParaRPr lang="en-US" sz="1100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There are also various weighting options.</a:t>
            </a:r>
          </a:p>
          <a:p>
            <a:endParaRPr lang="en-US" sz="1100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These options can be adjusted later as well.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9258B44-3B68-148E-ED6C-324D6D8282E7}"/>
              </a:ext>
            </a:extLst>
          </p:cNvPr>
          <p:cNvSpPr/>
          <p:nvPr/>
        </p:nvSpPr>
        <p:spPr>
          <a:xfrm>
            <a:off x="3429000" y="2126741"/>
            <a:ext cx="742950" cy="2221111"/>
          </a:xfrm>
          <a:prstGeom prst="leftBrace">
            <a:avLst>
              <a:gd name="adj1" fmla="val 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366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49ABBB-F340-E8AC-05FD-B35B07BB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6" y="0"/>
            <a:ext cx="1194466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8B4968-4758-FA6F-6C86-ECE5C31BA99A}"/>
              </a:ext>
            </a:extLst>
          </p:cNvPr>
          <p:cNvSpPr/>
          <p:nvPr/>
        </p:nvSpPr>
        <p:spPr>
          <a:xfrm>
            <a:off x="8189328" y="4946904"/>
            <a:ext cx="1049898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A5087-7DF5-8FE1-AF66-43870E778AAD}"/>
              </a:ext>
            </a:extLst>
          </p:cNvPr>
          <p:cNvSpPr/>
          <p:nvPr/>
        </p:nvSpPr>
        <p:spPr>
          <a:xfrm>
            <a:off x="8180184" y="2189988"/>
            <a:ext cx="1049898" cy="1101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D493D-469C-ACBF-03F5-C5D0AFF74CFB}"/>
              </a:ext>
            </a:extLst>
          </p:cNvPr>
          <p:cNvSpPr txBox="1"/>
          <p:nvPr/>
        </p:nvSpPr>
        <p:spPr>
          <a:xfrm>
            <a:off x="8503654" y="850248"/>
            <a:ext cx="2383422" cy="646331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Calibrant masses can be easily toggled</a:t>
            </a:r>
          </a:p>
        </p:txBody>
      </p:sp>
    </p:spTree>
    <p:extLst>
      <p:ext uri="{BB962C8B-B14F-4D97-AF65-F5344CB8AC3E}">
        <p14:creationId xmlns:p14="http://schemas.microsoft.com/office/powerpoint/2010/main" val="662011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1CE301-4721-D570-BCAC-2C25DF91F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6" y="0"/>
            <a:ext cx="1195400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F429A7-EDD6-1F29-D38F-B5EC393F395F}"/>
              </a:ext>
            </a:extLst>
          </p:cNvPr>
          <p:cNvSpPr/>
          <p:nvPr/>
        </p:nvSpPr>
        <p:spPr>
          <a:xfrm>
            <a:off x="8171040" y="4965192"/>
            <a:ext cx="1049898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838B10-C41F-01C3-6B13-BFDEBB745CF8}"/>
              </a:ext>
            </a:extLst>
          </p:cNvPr>
          <p:cNvSpPr/>
          <p:nvPr/>
        </p:nvSpPr>
        <p:spPr>
          <a:xfrm>
            <a:off x="9570072" y="2194560"/>
            <a:ext cx="1049898" cy="950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7519C2-915D-AA42-6378-3DD2B434EAE3}"/>
              </a:ext>
            </a:extLst>
          </p:cNvPr>
          <p:cNvSpPr txBox="1"/>
          <p:nvPr/>
        </p:nvSpPr>
        <p:spPr>
          <a:xfrm>
            <a:off x="8379829" y="786598"/>
            <a:ext cx="2840621" cy="923330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Internal standard masses can also be easily toggled or turned off entirely</a:t>
            </a:r>
          </a:p>
        </p:txBody>
      </p:sp>
    </p:spTree>
    <p:extLst>
      <p:ext uri="{BB962C8B-B14F-4D97-AF65-F5344CB8AC3E}">
        <p14:creationId xmlns:p14="http://schemas.microsoft.com/office/powerpoint/2010/main" val="16274704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5FCDF6-0F7A-F503-3F48-AB3EFC227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4" y="0"/>
            <a:ext cx="1196583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DCAF8-FC99-0C4B-035B-BE2B80FD2A49}"/>
              </a:ext>
            </a:extLst>
          </p:cNvPr>
          <p:cNvSpPr txBox="1"/>
          <p:nvPr/>
        </p:nvSpPr>
        <p:spPr>
          <a:xfrm>
            <a:off x="9176880" y="5129784"/>
            <a:ext cx="2097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(Calculate Concentrations)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DDDBB-5A0E-4BB2-838F-78F97CA44E78}"/>
              </a:ext>
            </a:extLst>
          </p:cNvPr>
          <p:cNvSpPr txBox="1"/>
          <p:nvPr/>
        </p:nvSpPr>
        <p:spPr>
          <a:xfrm>
            <a:off x="6096000" y="5911422"/>
            <a:ext cx="4954722" cy="646331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Unknowns and quality controls can be plotted against the curve to calculate their concentrations.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105575-39A0-2C25-3303-3A5B91C1F48C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8573361" y="5330952"/>
            <a:ext cx="0" cy="5804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89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85050-5219-0566-D67E-E52F202E3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7" y="0"/>
            <a:ext cx="1192098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3ED5EB-382A-3F02-617E-3957D823D13B}"/>
              </a:ext>
            </a:extLst>
          </p:cNvPr>
          <p:cNvSpPr txBox="1"/>
          <p:nvPr/>
        </p:nvSpPr>
        <p:spPr>
          <a:xfrm>
            <a:off x="399923" y="648970"/>
            <a:ext cx="4191127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Zoomed in on the low concentrations…</a:t>
            </a:r>
          </a:p>
        </p:txBody>
      </p:sp>
    </p:spTree>
    <p:extLst>
      <p:ext uri="{BB962C8B-B14F-4D97-AF65-F5344CB8AC3E}">
        <p14:creationId xmlns:p14="http://schemas.microsoft.com/office/powerpoint/2010/main" val="1225971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D3A95-7062-9436-0391-9BF7A6B2F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06" y="0"/>
            <a:ext cx="11514388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4EB7E1-07E8-AF91-C1C5-9606EB021D8B}"/>
              </a:ext>
            </a:extLst>
          </p:cNvPr>
          <p:cNvSpPr/>
          <p:nvPr/>
        </p:nvSpPr>
        <p:spPr>
          <a:xfrm>
            <a:off x="2738926" y="310100"/>
            <a:ext cx="1173115" cy="151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D8D5E4-60D7-5511-25B8-BBF5D2F2F0A3}"/>
              </a:ext>
            </a:extLst>
          </p:cNvPr>
          <p:cNvSpPr txBox="1"/>
          <p:nvPr/>
        </p:nvSpPr>
        <p:spPr>
          <a:xfrm>
            <a:off x="3270525" y="1527698"/>
            <a:ext cx="5650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+mj-lt"/>
              </a:rPr>
              <a:t>Menu for generating calibration curves</a:t>
            </a:r>
          </a:p>
        </p:txBody>
      </p:sp>
    </p:spTree>
    <p:extLst>
      <p:ext uri="{BB962C8B-B14F-4D97-AF65-F5344CB8AC3E}">
        <p14:creationId xmlns:p14="http://schemas.microsoft.com/office/powerpoint/2010/main" val="227479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8FC644-73EB-68E6-B187-D67D6F639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71" y="0"/>
            <a:ext cx="1150825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438C02-5414-F73B-ABC0-FDE94934D975}"/>
              </a:ext>
            </a:extLst>
          </p:cNvPr>
          <p:cNvSpPr/>
          <p:nvPr/>
        </p:nvSpPr>
        <p:spPr>
          <a:xfrm>
            <a:off x="3923672" y="318053"/>
            <a:ext cx="1029991" cy="151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7F1C8-A9DD-DCAB-4506-36636B3AD641}"/>
              </a:ext>
            </a:extLst>
          </p:cNvPr>
          <p:cNvSpPr txBox="1"/>
          <p:nvPr/>
        </p:nvSpPr>
        <p:spPr>
          <a:xfrm>
            <a:off x="2625861" y="1438798"/>
            <a:ext cx="6940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+mj-lt"/>
              </a:rPr>
              <a:t>Isotope calculator for checking deconvolution against a theoretical mass distribution based on the analyte’s sequence</a:t>
            </a:r>
          </a:p>
        </p:txBody>
      </p:sp>
    </p:spTree>
    <p:extLst>
      <p:ext uri="{BB962C8B-B14F-4D97-AF65-F5344CB8AC3E}">
        <p14:creationId xmlns:p14="http://schemas.microsoft.com/office/powerpoint/2010/main" val="421032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93458C2-481B-1FCD-5469-EE5155CC3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84" y="0"/>
            <a:ext cx="11478031" cy="6858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4CCEAFE-9732-DD09-256C-E89F74D3B4A5}"/>
              </a:ext>
            </a:extLst>
          </p:cNvPr>
          <p:cNvCxnSpPr>
            <a:cxnSpLocks/>
          </p:cNvCxnSpPr>
          <p:nvPr/>
        </p:nvCxnSpPr>
        <p:spPr>
          <a:xfrm>
            <a:off x="1669312" y="3742660"/>
            <a:ext cx="0" cy="26900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158087-9E78-9052-5361-08FA0288574D}"/>
              </a:ext>
            </a:extLst>
          </p:cNvPr>
          <p:cNvSpPr txBox="1"/>
          <p:nvPr/>
        </p:nvSpPr>
        <p:spPr>
          <a:xfrm>
            <a:off x="1467474" y="2819330"/>
            <a:ext cx="6262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Zoom tool is quite handy for finding signal in the spectrogram. Remember to deselect Zoom to resume drawing boxes on the spectrogram for selecting signal.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1664A93-A99F-8957-C9B1-1C5ACD8E2C35}"/>
              </a:ext>
            </a:extLst>
          </p:cNvPr>
          <p:cNvSpPr/>
          <p:nvPr/>
        </p:nvSpPr>
        <p:spPr>
          <a:xfrm rot="16200000">
            <a:off x="1360881" y="5571369"/>
            <a:ext cx="1392865" cy="329792"/>
          </a:xfrm>
          <a:prstGeom prst="rightBrace">
            <a:avLst>
              <a:gd name="adj1" fmla="val 0"/>
              <a:gd name="adj2" fmla="val 46775"/>
            </a:avLst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A5D0C-6CFC-0FEE-2F3B-C3CB2F3E97D6}"/>
              </a:ext>
            </a:extLst>
          </p:cNvPr>
          <p:cNvSpPr txBox="1"/>
          <p:nvPr/>
        </p:nvSpPr>
        <p:spPr>
          <a:xfrm>
            <a:off x="1871151" y="4393501"/>
            <a:ext cx="5624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These two options can help with replotting spectra within the iFAMS windows.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59E88D-312F-6BC9-5154-657EB63147BF}"/>
              </a:ext>
            </a:extLst>
          </p:cNvPr>
          <p:cNvCxnSpPr>
            <a:cxnSpLocks/>
          </p:cNvCxnSpPr>
          <p:nvPr/>
        </p:nvCxnSpPr>
        <p:spPr>
          <a:xfrm>
            <a:off x="2470298" y="6145619"/>
            <a:ext cx="0" cy="2870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C9FB4A-75B9-E0E8-E6A7-47354D27B922}"/>
              </a:ext>
            </a:extLst>
          </p:cNvPr>
          <p:cNvSpPr txBox="1"/>
          <p:nvPr/>
        </p:nvSpPr>
        <p:spPr>
          <a:xfrm>
            <a:off x="2307274" y="5808186"/>
            <a:ext cx="562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Saves the iFAMS screen as a PNG, EPS, etc.</a:t>
            </a:r>
          </a:p>
        </p:txBody>
      </p:sp>
    </p:spTree>
    <p:extLst>
      <p:ext uri="{BB962C8B-B14F-4D97-AF65-F5344CB8AC3E}">
        <p14:creationId xmlns:p14="http://schemas.microsoft.com/office/powerpoint/2010/main" val="225706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BC37A6-3218-8819-A691-7A75FB94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88" y="0"/>
            <a:ext cx="1146902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B78B68-5BB4-38E2-93AA-E10CCF8F3FA3}"/>
              </a:ext>
            </a:extLst>
          </p:cNvPr>
          <p:cNvSpPr/>
          <p:nvPr/>
        </p:nvSpPr>
        <p:spPr>
          <a:xfrm>
            <a:off x="361487" y="318053"/>
            <a:ext cx="282569" cy="135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334BCC-B37A-29A9-D8E0-11F87C37BC3F}"/>
              </a:ext>
            </a:extLst>
          </p:cNvPr>
          <p:cNvSpPr/>
          <p:nvPr/>
        </p:nvSpPr>
        <p:spPr>
          <a:xfrm>
            <a:off x="502771" y="687066"/>
            <a:ext cx="1184744" cy="135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EB6E5-22CC-F4F8-22F7-56602F24902F}"/>
              </a:ext>
            </a:extLst>
          </p:cNvPr>
          <p:cNvSpPr txBox="1"/>
          <p:nvPr/>
        </p:nvSpPr>
        <p:spPr>
          <a:xfrm>
            <a:off x="2779029" y="687066"/>
            <a:ext cx="7959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+mj-lt"/>
              </a:rPr>
              <a:t>To load a Text or CSV file of MS data for deconvolution and quantitation</a:t>
            </a:r>
          </a:p>
        </p:txBody>
      </p:sp>
    </p:spTree>
    <p:extLst>
      <p:ext uri="{BB962C8B-B14F-4D97-AF65-F5344CB8AC3E}">
        <p14:creationId xmlns:p14="http://schemas.microsoft.com/office/powerpoint/2010/main" val="1747085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8821</TotalTime>
  <Words>1156</Words>
  <Application>Microsoft Office PowerPoint</Application>
  <PresentationFormat>Widescreen</PresentationFormat>
  <Paragraphs>143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Marissa Perez</dc:creator>
  <cp:lastModifiedBy>Kayd Meldrum</cp:lastModifiedBy>
  <cp:revision>23</cp:revision>
  <dcterms:created xsi:type="dcterms:W3CDTF">2023-01-25T02:16:48Z</dcterms:created>
  <dcterms:modified xsi:type="dcterms:W3CDTF">2023-02-11T04:31:16Z</dcterms:modified>
</cp:coreProperties>
</file>